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82" r:id="rId5"/>
    <p:sldId id="280" r:id="rId6"/>
    <p:sldId id="281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BF3CF-C6DA-4D17-AAB7-1EFEDB08FE47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EA920-AF8C-44D3-923A-07A0177F6C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CC4B-4AD1-4D3C-BF4D-9702AD1C1FEE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B5174-6D10-49BD-B3A0-C4F0C66126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ED37-C1FD-4CAF-BB5A-5F68090A0C57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99853-B6B5-4586-8FA1-A9ADD0C1F0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09949-0942-4629-86AD-9790AD87632D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5923A-F7AB-413F-9849-F1A000E1BB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B715A-27E6-4046-B705-CA2A3D3540B0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A5B87-82F2-4475-B017-FFE2E53B39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F77E7-5611-44FC-B31B-B455762DE29D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F1418-A3DE-43A2-ABBA-99B5C9F25E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6C63A-5E19-4F06-9B5C-3F0F37277CE9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EBA37-3A17-4EB2-9424-E9DA646B6C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2C12D-0225-4566-894F-922143B9FE94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C4103-5137-4A6D-93AC-2AF0B0746D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CCAE6-B66E-4288-B89F-2F4E831A0946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61581-4967-4BFD-84A9-C989B1D164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AAF09-DC10-4E20-8ECB-2C9207C63958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A5D4D-82DB-410B-A40C-61EC99106E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2177D-B098-4D1C-82C6-2FB19DBE75A6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D6973-A169-4038-81AA-5B08FB1C6C1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E0C26A9-E6D5-4C98-B497-76078549D82A}" type="datetimeFigureOut">
              <a:rPr lang="cs-CZ"/>
              <a:pPr>
                <a:defRPr/>
              </a:pPr>
              <a:t>27.04.2020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D38FC2-A2F9-45A7-BFD0-3A0CF03BF6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Fyzika a technika</a:t>
            </a:r>
            <a:endParaRPr lang="cs-CZ" dirty="0" smtClean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7. tř.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Batyskaf Trieste – Wikiped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28" name="Picture 4" descr="https://upload.wikimedia.org/wikipedia/commons/thumb/3/36/Bathyscaphe_Trieste.jpg/220px-Bathyscaphe_Tries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254" y="260647"/>
            <a:ext cx="5917929" cy="481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/>
          <p:cNvSpPr/>
          <p:nvPr/>
        </p:nvSpPr>
        <p:spPr>
          <a:xfrm>
            <a:off x="312511" y="5301208"/>
            <a:ext cx="80720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4D5156"/>
                </a:solidFill>
                <a:latin typeface="arial" panose="020B0604020202020204" pitchFamily="34" charset="0"/>
              </a:rPr>
              <a:t>Batyskaf </a:t>
            </a:r>
            <a:r>
              <a:rPr lang="cs-CZ" b="1" dirty="0" err="1">
                <a:solidFill>
                  <a:srgbClr val="4D5156"/>
                </a:solidFill>
                <a:latin typeface="arial" panose="020B0604020202020204" pitchFamily="34" charset="0"/>
              </a:rPr>
              <a:t>Trieste</a:t>
            </a:r>
            <a:r>
              <a:rPr lang="cs-CZ" b="1" dirty="0">
                <a:solidFill>
                  <a:srgbClr val="4D5156"/>
                </a:solidFill>
                <a:latin typeface="arial" panose="020B0604020202020204" pitchFamily="34" charset="0"/>
              </a:rPr>
              <a:t> </a:t>
            </a:r>
            <a:r>
              <a:rPr lang="cs-CZ" dirty="0">
                <a:solidFill>
                  <a:srgbClr val="4D5156"/>
                </a:solidFill>
                <a:latin typeface="arial" panose="020B0604020202020204" pitchFamily="34" charset="0"/>
              </a:rPr>
              <a:t>byl speciálním podmořským plavidlem určeným pro ponor do velkých hloubek. Byl postaven v roce 1953 podle návrhu švýcarského vynálezce batyskafu Augusta </a:t>
            </a:r>
            <a:r>
              <a:rPr lang="cs-CZ" dirty="0" err="1">
                <a:solidFill>
                  <a:srgbClr val="4D5156"/>
                </a:solidFill>
                <a:latin typeface="arial" panose="020B0604020202020204" pitchFamily="34" charset="0"/>
              </a:rPr>
              <a:t>Piccarda</a:t>
            </a:r>
            <a:r>
              <a:rPr lang="cs-CZ" dirty="0" smtClean="0">
                <a:solidFill>
                  <a:srgbClr val="4D5156"/>
                </a:solidFill>
                <a:latin typeface="arial" panose="020B0604020202020204" pitchFamily="34" charset="0"/>
              </a:rPr>
              <a:t>. V roce 1 960 dosáhl dna Mariánského příkopu.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0506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Turtle (ponorka) – Wikipedi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4248472" cy="5636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délník 2"/>
          <p:cNvSpPr/>
          <p:nvPr/>
        </p:nvSpPr>
        <p:spPr>
          <a:xfrm>
            <a:off x="5148064" y="1135109"/>
            <a:ext cx="34563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 smtClean="0">
                <a:solidFill>
                  <a:srgbClr val="4D5156"/>
                </a:solidFill>
                <a:latin typeface="arial" panose="020B0604020202020204" pitchFamily="34" charset="0"/>
              </a:rPr>
              <a:t>Turtle</a:t>
            </a:r>
            <a:r>
              <a:rPr lang="cs-CZ" b="1" dirty="0" smtClean="0">
                <a:solidFill>
                  <a:srgbClr val="4D5156"/>
                </a:solidFill>
                <a:latin typeface="arial" panose="020B0604020202020204" pitchFamily="34" charset="0"/>
              </a:rPr>
              <a:t> (želva) </a:t>
            </a:r>
            <a:r>
              <a:rPr lang="cs-CZ" dirty="0" smtClean="0">
                <a:solidFill>
                  <a:srgbClr val="4D5156"/>
                </a:solidFill>
                <a:latin typeface="arial" panose="020B0604020202020204" pitchFamily="34" charset="0"/>
              </a:rPr>
              <a:t> </a:t>
            </a:r>
            <a:r>
              <a:rPr lang="cs-CZ" dirty="0">
                <a:solidFill>
                  <a:srgbClr val="4D5156"/>
                </a:solidFill>
                <a:latin typeface="arial" panose="020B0604020202020204" pitchFamily="34" charset="0"/>
              </a:rPr>
              <a:t>byla ponorka, jež byla navržena v roce 1775 americkým vynálezcem a vlastencem Davidem </a:t>
            </a:r>
            <a:r>
              <a:rPr lang="cs-CZ" dirty="0" err="1">
                <a:solidFill>
                  <a:srgbClr val="4D5156"/>
                </a:solidFill>
                <a:latin typeface="arial" panose="020B0604020202020204" pitchFamily="34" charset="0"/>
              </a:rPr>
              <a:t>Bushnellem</a:t>
            </a:r>
            <a:r>
              <a:rPr lang="cs-CZ" dirty="0">
                <a:solidFill>
                  <a:srgbClr val="4D5156"/>
                </a:solidFill>
                <a:latin typeface="arial" panose="020B0604020202020204" pitchFamily="34" charset="0"/>
              </a:rPr>
              <a:t>. </a:t>
            </a:r>
            <a:endParaRPr lang="cs-CZ" dirty="0" smtClean="0">
              <a:solidFill>
                <a:srgbClr val="4D5156"/>
              </a:solidFill>
              <a:latin typeface="arial" panose="020B0604020202020204" pitchFamily="34" charset="0"/>
            </a:endParaRPr>
          </a:p>
          <a:p>
            <a:r>
              <a:rPr lang="cs-CZ" dirty="0" smtClean="0">
                <a:solidFill>
                  <a:srgbClr val="4D5156"/>
                </a:solidFill>
                <a:latin typeface="arial" panose="020B0604020202020204" pitchFamily="34" charset="0"/>
              </a:rPr>
              <a:t>Je </a:t>
            </a:r>
            <a:r>
              <a:rPr lang="cs-CZ" dirty="0">
                <a:solidFill>
                  <a:srgbClr val="4D5156"/>
                </a:solidFill>
                <a:latin typeface="arial" panose="020B0604020202020204" pitchFamily="34" charset="0"/>
              </a:rPr>
              <a:t>první známou ponorkou </a:t>
            </a:r>
            <a:endParaRPr lang="cs-CZ" dirty="0" smtClean="0">
              <a:solidFill>
                <a:srgbClr val="4D5156"/>
              </a:solidFill>
              <a:latin typeface="arial" panose="020B0604020202020204" pitchFamily="34" charset="0"/>
            </a:endParaRPr>
          </a:p>
          <a:p>
            <a:r>
              <a:rPr lang="cs-CZ" dirty="0" smtClean="0">
                <a:solidFill>
                  <a:srgbClr val="4D5156"/>
                </a:solidFill>
                <a:latin typeface="arial" panose="020B0604020202020204" pitchFamily="34" charset="0"/>
              </a:rPr>
              <a:t>v </a:t>
            </a:r>
            <a:r>
              <a:rPr lang="cs-CZ" dirty="0">
                <a:solidFill>
                  <a:srgbClr val="4D5156"/>
                </a:solidFill>
                <a:latin typeface="arial" panose="020B0604020202020204" pitchFamily="34" charset="0"/>
              </a:rPr>
              <a:t>dějinách, která byla použita </a:t>
            </a:r>
            <a:endParaRPr lang="cs-CZ" dirty="0" smtClean="0">
              <a:solidFill>
                <a:srgbClr val="4D5156"/>
              </a:solidFill>
              <a:latin typeface="arial" panose="020B0604020202020204" pitchFamily="34" charset="0"/>
            </a:endParaRPr>
          </a:p>
          <a:p>
            <a:r>
              <a:rPr lang="cs-CZ" dirty="0" smtClean="0">
                <a:solidFill>
                  <a:srgbClr val="4D5156"/>
                </a:solidFill>
                <a:latin typeface="arial" panose="020B0604020202020204" pitchFamily="34" charset="0"/>
              </a:rPr>
              <a:t>při </a:t>
            </a:r>
            <a:r>
              <a:rPr lang="cs-CZ" dirty="0">
                <a:solidFill>
                  <a:srgbClr val="4D5156"/>
                </a:solidFill>
                <a:latin typeface="arial" panose="020B0604020202020204" pitchFamily="34" charset="0"/>
              </a:rPr>
              <a:t>útoku na nepřátelskou loď </a:t>
            </a:r>
            <a:endParaRPr lang="cs-CZ" dirty="0" smtClean="0">
              <a:solidFill>
                <a:srgbClr val="4D5156"/>
              </a:solidFill>
              <a:latin typeface="arial" panose="020B0604020202020204" pitchFamily="34" charset="0"/>
            </a:endParaRPr>
          </a:p>
          <a:p>
            <a:r>
              <a:rPr lang="cs-CZ" dirty="0" smtClean="0">
                <a:solidFill>
                  <a:srgbClr val="4D5156"/>
                </a:solidFill>
                <a:latin typeface="arial" panose="020B0604020202020204" pitchFamily="34" charset="0"/>
              </a:rPr>
              <a:t>s </a:t>
            </a:r>
            <a:r>
              <a:rPr lang="cs-CZ" dirty="0">
                <a:solidFill>
                  <a:srgbClr val="4D5156"/>
                </a:solidFill>
                <a:latin typeface="arial" panose="020B0604020202020204" pitchFamily="34" charset="0"/>
              </a:rPr>
              <a:t>úmyslem ji potopit. Za svůj název vděčí podobnosti se dvěma želvími krunýři přiloženými k sobě.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7421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3356992"/>
            <a:ext cx="87849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Třetím návštěvníkem dna </a:t>
            </a:r>
            <a:r>
              <a:rPr lang="cs-CZ" dirty="0" err="1">
                <a:solidFill>
                  <a:srgbClr val="222222"/>
                </a:solidFill>
                <a:latin typeface="Arial" panose="020B0604020202020204" pitchFamily="34" charset="0"/>
              </a:rPr>
              <a:t>Marianského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 příkopu se 26. března 2012 stal americký režisér a amatérský oceánograf </a:t>
            </a:r>
            <a:r>
              <a:rPr lang="cs-CZ" b="1" dirty="0" smtClean="0">
                <a:solidFill>
                  <a:srgbClr val="222222"/>
                </a:solidFill>
                <a:latin typeface="Arial" panose="020B0604020202020204" pitchFamily="34" charset="0"/>
              </a:rPr>
              <a:t>James </a:t>
            </a:r>
            <a:r>
              <a:rPr lang="cs-CZ" b="1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Cameron</a:t>
            </a:r>
            <a:r>
              <a:rPr lang="cs-CZ" b="1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v 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batyskafu </a:t>
            </a:r>
            <a:r>
              <a:rPr lang="cs-CZ" b="1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Deepsea</a:t>
            </a:r>
            <a:r>
              <a:rPr lang="cs-CZ" b="1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cs-CZ" b="1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Challenger</a:t>
            </a:r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Jeho cílem bylo kromě průzkumu také natočení unikátních záběrů pro jeho </a:t>
            </a:r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dokumentární i hrané filmy. </a:t>
            </a:r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Sestup 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zahájil v 5:50 místního času a asi za dvě hodiny dosáhl hloubky 10 898 m. Cesta zpět mu trvala asi 70 minut a na hladinu se vynořil kolem poledne. </a:t>
            </a:r>
            <a:endParaRPr lang="cs-CZ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Čtvrtým 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člověkem na dně Mariánského příkopu se stal během pěti ponorů ve dnech 28. dubna až 7. května 2019 </a:t>
            </a:r>
            <a:r>
              <a:rPr lang="cs-CZ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američan</a:t>
            </a:r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cs-CZ" b="1" dirty="0" smtClean="0">
                <a:solidFill>
                  <a:srgbClr val="222222"/>
                </a:solidFill>
                <a:latin typeface="Arial" panose="020B0604020202020204" pitchFamily="34" charset="0"/>
              </a:rPr>
              <a:t>Victor </a:t>
            </a:r>
            <a:r>
              <a:rPr lang="cs-CZ" b="1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Vesco</a:t>
            </a:r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Vytvořil nový rekord </a:t>
            </a:r>
            <a:endParaRPr lang="cs-CZ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v 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hlubokomořském ponoru, když sestoupil do hloubky 10 928 metrů. Předchozí rekord tak překonal o 16 m. Na místě objevil čtyři dosud neznámé druhy korýšů, ale i plastový odpad</a:t>
            </a:r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endParaRPr lang="cs-CZ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DEEPSEA CHALLENGE – National Geographic Explorer James Cameron'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7448"/>
            <a:ext cx="5543327" cy="3118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6702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ejvětší přehrady světa &gt; Tři soutěsk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652" y="332656"/>
            <a:ext cx="6192688" cy="4146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467544" y="4581128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222222"/>
                </a:solidFill>
                <a:latin typeface="arial" panose="020B0604020202020204" pitchFamily="34" charset="0"/>
              </a:rPr>
              <a:t>Tři soutěsky</a:t>
            </a:r>
          </a:p>
          <a:p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Je to </a:t>
            </a:r>
            <a:r>
              <a:rPr lang="cs-CZ" b="1" dirty="0">
                <a:solidFill>
                  <a:srgbClr val="222222"/>
                </a:solidFill>
                <a:latin typeface="arial" panose="020B0604020202020204" pitchFamily="34" charset="0"/>
              </a:rPr>
              <a:t>největší přehrada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 světa, která leží v Číně. Stavba byla započata v roce 1993 a dokončena v roce 2006</a:t>
            </a:r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cs-CZ" dirty="0" smtClean="0"/>
              <a:t>Tahle </a:t>
            </a:r>
            <a:r>
              <a:rPr lang="cs-CZ" dirty="0"/>
              <a:t>obří vodní nádrž má rozlohu 108 400 hektarů. Pro představu: Lipno má </a:t>
            </a:r>
            <a:r>
              <a:rPr lang="cs-CZ" dirty="0" smtClean="0"/>
              <a:t>4 870 </a:t>
            </a:r>
            <a:r>
              <a:rPr lang="cs-CZ" dirty="0"/>
              <a:t>hektarů.</a:t>
            </a:r>
          </a:p>
        </p:txBody>
      </p:sp>
    </p:spTree>
    <p:extLst>
      <p:ext uri="{BB962C8B-B14F-4D97-AF65-F5344CB8AC3E}">
        <p14:creationId xmlns:p14="http://schemas.microsoft.com/office/powerpoint/2010/main" val="432783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upload.wikimedia.org/wikipedia/commons/2/22/Tauchen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88640"/>
            <a:ext cx="5726061" cy="3960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414250" y="4509120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222222"/>
                </a:solidFill>
                <a:latin typeface="Arial" panose="020B0604020202020204" pitchFamily="34" charset="0"/>
              </a:rPr>
              <a:t>Šnorchl 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je sestaven z náustku </a:t>
            </a:r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a 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z dýchací plastové trubice s vnitřním průměrem přibližně 2 cm, délkou maximálně 40 cm. </a:t>
            </a:r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Délka 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trubice 40 cm nesmí být překročena, jinak je zde nebezpečí zpětného vdechnutí už vydechnutého vzduchu. Objem vydechnutého vzduchu by byl menší, než objem dýchací trubice a </a:t>
            </a:r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hrozila by otrava oxidem uhličitým. Dá </a:t>
            </a:r>
            <a:r>
              <a:rPr lang="cs-CZ" dirty="0">
                <a:solidFill>
                  <a:srgbClr val="222222"/>
                </a:solidFill>
                <a:latin typeface="Arial" panose="020B0604020202020204" pitchFamily="34" charset="0"/>
              </a:rPr>
              <a:t>se tomu zabránit použitím vhodného ventilu, díky kterému se vzduch vydechuje přímo do vody a trubicí se pouze vdechuje čerstvý vzduch. </a:t>
            </a:r>
            <a:endParaRPr lang="cs-CZ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cs-CZ" dirty="0" smtClean="0">
                <a:solidFill>
                  <a:srgbClr val="222222"/>
                </a:solidFill>
                <a:latin typeface="Arial" panose="020B0604020202020204" pitchFamily="34" charset="0"/>
              </a:rPr>
              <a:t>Které zvíře používá jako šnorchl svůj chobot……………………………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592838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205</Words>
  <Application>Microsoft Office PowerPoint</Application>
  <PresentationFormat>Předvádění na obrazovce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Arial</vt:lpstr>
      <vt:lpstr>Calibri</vt:lpstr>
      <vt:lpstr>Motiv systému Office</vt:lpstr>
      <vt:lpstr>Fyzika a technika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Vztlaková síla</dc:title>
  <dc:creator>Uzivatel</dc:creator>
  <cp:lastModifiedBy>Martykánová Jiřina</cp:lastModifiedBy>
  <cp:revision>30</cp:revision>
  <dcterms:created xsi:type="dcterms:W3CDTF">2013-03-10T17:55:08Z</dcterms:created>
  <dcterms:modified xsi:type="dcterms:W3CDTF">2020-04-27T04:57:16Z</dcterms:modified>
</cp:coreProperties>
</file>