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13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70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26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70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69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8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36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95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8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34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83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514E5-1150-40D1-A25B-9E0689A61D5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F3F7D-D9BE-457F-A8F0-34A71D199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43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Přenášení tlaku v kapalině, hydraulika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 třída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97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9536" y="33265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Jak se přenáší tlak v kapalině?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919536" y="980729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Působením vnější síly se přenáší tlak v kapalině do všech směrů a je vždy kolmý ke stěně nádoby.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43391" y="2924945"/>
            <a:ext cx="44588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Působením vnější tlakové síly na povrch kapaliny </a:t>
            </a:r>
          </a:p>
          <a:p>
            <a:r>
              <a:rPr lang="cs-CZ" sz="2800" dirty="0"/>
              <a:t>v uzavřené nádobě vznikne ve všech místech kapaliny stejný tlak.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97203" y="213285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Pascalův zákon</a:t>
            </a:r>
          </a:p>
        </p:txBody>
      </p:sp>
      <p:pic>
        <p:nvPicPr>
          <p:cNvPr id="1026" name="Picture 2" descr="http://cdn.gardena.com/dimage.axd/productLarge/ga150-1225/800x500/pohodlna-obsluha-jednou-rukou-3c9620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485" y="1940717"/>
            <a:ext cx="31718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997203" y="5700158"/>
            <a:ext cx="2115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PS str. 29 – cv.1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6737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90002" y="5862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Hydraulická zařízení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090002" y="54041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Jak se dá prakticky využít Pascalův zákon?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42898" y="1030086"/>
            <a:ext cx="116300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 důsledku tekutosti se přenáší tlaková síla v kapalném tělese do všech směrů, přičemž působí vždy kolmo na určitou plochu</a:t>
            </a:r>
            <a:r>
              <a:rPr lang="cs-CZ" sz="2800" dirty="0" smtClean="0"/>
              <a:t>. Přenášení </a:t>
            </a:r>
            <a:r>
              <a:rPr lang="cs-CZ" sz="2800" dirty="0"/>
              <a:t>tlaku v kapalinách má velkou výhodu proti páce či kladce, </a:t>
            </a:r>
            <a:r>
              <a:rPr lang="cs-CZ" sz="2800" dirty="0" smtClean="0"/>
              <a:t>proto </a:t>
            </a:r>
            <a:r>
              <a:rPr lang="cs-CZ" sz="2800" dirty="0"/>
              <a:t>se využívá v řadě </a:t>
            </a:r>
            <a:r>
              <a:rPr lang="cs-CZ" sz="2800" dirty="0" smtClean="0"/>
              <a:t>zařízení.</a:t>
            </a:r>
            <a:endParaRPr lang="cs-CZ" sz="2800" dirty="0"/>
          </a:p>
          <a:p>
            <a:r>
              <a:rPr lang="cs-CZ" sz="2800" dirty="0" smtClean="0"/>
              <a:t>Použijeme-li dva písty a kapalinu nebo stlačený vzduch, </a:t>
            </a:r>
            <a:r>
              <a:rPr lang="cs-CZ" sz="2800" dirty="0"/>
              <a:t>je to jednoduché. </a:t>
            </a:r>
            <a:r>
              <a:rPr lang="cs-CZ" sz="2800" dirty="0" smtClean="0"/>
              <a:t> </a:t>
            </a:r>
            <a:r>
              <a:rPr lang="cs-CZ" sz="2800" dirty="0"/>
              <a:t> Hydraulická zařízení využívají toho, že sílu </a:t>
            </a:r>
            <a:endParaRPr lang="cs-CZ" sz="2800" dirty="0" smtClean="0"/>
          </a:p>
          <a:p>
            <a:r>
              <a:rPr lang="cs-CZ" sz="2800" dirty="0" smtClean="0"/>
              <a:t>v </a:t>
            </a:r>
            <a:r>
              <a:rPr lang="cs-CZ" sz="2800" dirty="0"/>
              <a:t>kapalinách snadno přenášíme, ale hlavně </a:t>
            </a:r>
            <a:endParaRPr lang="cs-CZ" sz="2800" dirty="0" smtClean="0"/>
          </a:p>
          <a:p>
            <a:r>
              <a:rPr lang="cs-CZ" sz="2800" dirty="0" smtClean="0"/>
              <a:t>snadno </a:t>
            </a:r>
            <a:r>
              <a:rPr lang="cs-CZ" sz="2800" dirty="0"/>
              <a:t>zvětšujeme. Stačí správně zvětšit </a:t>
            </a:r>
            <a:endParaRPr lang="cs-CZ" sz="2800" dirty="0" smtClean="0"/>
          </a:p>
          <a:p>
            <a:r>
              <a:rPr lang="cs-CZ" sz="2800" dirty="0" smtClean="0"/>
              <a:t>plochu </a:t>
            </a:r>
            <a:r>
              <a:rPr lang="cs-CZ" sz="2800" dirty="0"/>
              <a:t>pístu.  Zařízení, kde se využívá pístů </a:t>
            </a:r>
            <a:endParaRPr lang="cs-CZ" sz="2800" dirty="0" smtClean="0"/>
          </a:p>
          <a:p>
            <a:r>
              <a:rPr lang="cs-CZ" sz="2800" dirty="0" smtClean="0"/>
              <a:t>a </a:t>
            </a:r>
            <a:r>
              <a:rPr lang="cs-CZ" sz="2800" dirty="0"/>
              <a:t>kapaliny, se nazývají </a:t>
            </a:r>
            <a:r>
              <a:rPr lang="cs-CZ" sz="2800" b="1" dirty="0"/>
              <a:t>hydraulická</a:t>
            </a:r>
            <a:r>
              <a:rPr lang="cs-CZ" sz="2800" dirty="0"/>
              <a:t>. Zařízení, </a:t>
            </a:r>
            <a:endParaRPr lang="cs-CZ" sz="2800" dirty="0" smtClean="0"/>
          </a:p>
          <a:p>
            <a:r>
              <a:rPr lang="cs-CZ" sz="2800" dirty="0" smtClean="0"/>
              <a:t>kde </a:t>
            </a:r>
            <a:r>
              <a:rPr lang="cs-CZ" sz="2800" dirty="0"/>
              <a:t>místo kapaliny je stlačený vzduch</a:t>
            </a:r>
            <a:r>
              <a:rPr lang="cs-CZ" sz="2800" dirty="0" smtClean="0"/>
              <a:t>,</a:t>
            </a:r>
          </a:p>
          <a:p>
            <a:r>
              <a:rPr lang="cs-CZ" sz="2800" dirty="0" smtClean="0"/>
              <a:t> </a:t>
            </a:r>
            <a:r>
              <a:rPr lang="cs-CZ" sz="2800" dirty="0"/>
              <a:t>se nazývají </a:t>
            </a:r>
            <a:r>
              <a:rPr lang="cs-CZ" sz="2800" b="1" dirty="0"/>
              <a:t>pneumatická</a:t>
            </a:r>
            <a:r>
              <a:rPr lang="cs-CZ" sz="2800" dirty="0"/>
              <a:t>.</a:t>
            </a:r>
          </a:p>
        </p:txBody>
      </p:sp>
      <p:pic>
        <p:nvPicPr>
          <p:cNvPr id="3074" name="Picture 2" descr="http://fyzikazuzu.webzdarma.cz/hydraulik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448" y="2766249"/>
            <a:ext cx="4968552" cy="409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333528" y="6415240"/>
            <a:ext cx="2264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PS str. 29 – </a:t>
            </a:r>
            <a:r>
              <a:rPr lang="cs-CZ" sz="2400" b="1" dirty="0" err="1" smtClean="0"/>
              <a:t>cv</a:t>
            </a:r>
            <a:r>
              <a:rPr lang="cs-CZ" sz="2400" b="1" dirty="0" smtClean="0"/>
              <a:t>. 2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35480" y="5828626"/>
            <a:ext cx="1048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p₁ =  p₂</a:t>
            </a:r>
            <a:endParaRPr lang="cs-CZ" sz="2400" b="1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6884966" y="6188873"/>
            <a:ext cx="1512997" cy="22636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9631" y="5927263"/>
            <a:ext cx="230425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r>
              <a:rPr lang="cs-CZ" sz="2800" dirty="0">
                <a:latin typeface="Calibri"/>
              </a:rPr>
              <a:t>₂ : F₁ = S₂ : S₁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718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68035" y="232442"/>
            <a:ext cx="117620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Tlakové síly působící na písty jsou ve stejném poměru jako obsahy průřezů obou pístů.</a:t>
            </a:r>
          </a:p>
        </p:txBody>
      </p:sp>
      <p:pic>
        <p:nvPicPr>
          <p:cNvPr id="5122" name="Picture 2" descr="http://www.makronet.cz/Fotografie/Zbozi/Original/26820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38" y="4577593"/>
            <a:ext cx="2573912" cy="212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71463" y="2767092"/>
            <a:ext cx="11658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 </a:t>
            </a:r>
            <a:r>
              <a:rPr lang="cs-CZ" sz="2400" b="1" dirty="0" smtClean="0"/>
              <a:t>Zvedací </a:t>
            </a:r>
            <a:r>
              <a:rPr lang="cs-CZ" sz="2400" b="1" dirty="0"/>
              <a:t>křeslo u zubaře </a:t>
            </a:r>
            <a:r>
              <a:rPr lang="cs-CZ" sz="2400" dirty="0"/>
              <a:t>- doktor působí malou silou na píst s malou plochou a tlak kapaliny pak vyvolá na větší ploše větší sílu, která vyzdvihne křeslo i s </a:t>
            </a:r>
            <a:r>
              <a:rPr lang="cs-CZ" sz="2400" dirty="0" smtClean="0"/>
              <a:t>pacientem.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1463" y="1082414"/>
            <a:ext cx="363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Hydraulická zařízení v praxi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1463" y="1498933"/>
            <a:ext cx="11658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Brzdy v autě </a:t>
            </a:r>
            <a:r>
              <a:rPr lang="cs-CZ" sz="2400" dirty="0"/>
              <a:t>– u brzdného pedálu je píst, který tlačí kapalinu v hadičkách a trubičkách. </a:t>
            </a:r>
            <a:endParaRPr lang="cs-CZ" sz="2400" dirty="0" smtClean="0"/>
          </a:p>
          <a:p>
            <a:r>
              <a:rPr lang="cs-CZ" sz="2400" dirty="0" smtClean="0"/>
              <a:t>Když </a:t>
            </a:r>
            <a:r>
              <a:rPr lang="cs-CZ" sz="2400" dirty="0"/>
              <a:t>řidič šlápne na brzdy, podle Pascalova zákona se zvětší tlak v celém </a:t>
            </a:r>
            <a:r>
              <a:rPr lang="cs-CZ" sz="2400" dirty="0" smtClean="0"/>
              <a:t>potrubí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i v brzdných válečcích. Válečky se proto </a:t>
            </a:r>
            <a:r>
              <a:rPr lang="cs-CZ" sz="2400" dirty="0" smtClean="0"/>
              <a:t>roztáhnou </a:t>
            </a:r>
            <a:r>
              <a:rPr lang="cs-CZ" sz="2400" dirty="0"/>
              <a:t>a přitlačí brzdové čelisti.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1463" y="3786188"/>
            <a:ext cx="6786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Hydraulický zvedák </a:t>
            </a:r>
            <a:r>
              <a:rPr lang="cs-CZ" sz="2400" dirty="0"/>
              <a:t>– malá síla </a:t>
            </a:r>
            <a:r>
              <a:rPr lang="cs-CZ" sz="2400" dirty="0" smtClean="0"/>
              <a:t>pomocí  přenosu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tlaku v </a:t>
            </a:r>
            <a:r>
              <a:rPr lang="cs-CZ" sz="2400" dirty="0" smtClean="0"/>
              <a:t>kapalině a </a:t>
            </a:r>
            <a:r>
              <a:rPr lang="cs-CZ" sz="2400" dirty="0"/>
              <a:t>velkého pístu umožní zvedat auto.</a:t>
            </a:r>
          </a:p>
          <a:p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415213" y="3786188"/>
            <a:ext cx="2021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Hydraulický </a:t>
            </a:r>
            <a:r>
              <a:rPr lang="cs-CZ" sz="2400" b="1" dirty="0" smtClean="0"/>
              <a:t>lis</a:t>
            </a:r>
            <a:endParaRPr lang="cs-CZ" sz="2400" dirty="0"/>
          </a:p>
        </p:txBody>
      </p:sp>
      <p:pic>
        <p:nvPicPr>
          <p:cNvPr id="13" name="Picture 4" descr="http://www.bovanail.cz/strojni-zarizeni-strechy/img/lis-detail-lisovaciho-zarize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532" y="3612376"/>
            <a:ext cx="1961006" cy="295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18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profesionals.cz/files/Image/zvedak_ath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50" y="1054317"/>
            <a:ext cx="3817214" cy="4122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87350" y="277196"/>
            <a:ext cx="381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Hydraulický zvedák na auto</a:t>
            </a:r>
          </a:p>
        </p:txBody>
      </p:sp>
      <p:sp>
        <p:nvSpPr>
          <p:cNvPr id="4" name="AutoShape 2" descr="Image result for zubařské křes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Image result for zubařské křes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Image result for zubařské křes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992" y="1630567"/>
            <a:ext cx="3196816" cy="319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957763" y="465138"/>
            <a:ext cx="2179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Zubařské křeslo</a:t>
            </a:r>
            <a:endParaRPr lang="cs-CZ" sz="2400" b="1" dirty="0"/>
          </a:p>
        </p:txBody>
      </p:sp>
      <p:sp>
        <p:nvSpPr>
          <p:cNvPr id="8" name="AutoShape 8" descr="Image result for brzdy v autě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" name="Picture 10" descr="Image result for brzdy v autě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237" y="1815138"/>
            <a:ext cx="4243208" cy="282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8986773" y="508028"/>
            <a:ext cx="1754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Brzdy v autě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401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8" y="861536"/>
            <a:ext cx="115824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Pneumatická </a:t>
            </a:r>
            <a:r>
              <a:rPr lang="cs-CZ" sz="2400" dirty="0"/>
              <a:t>zařízení fungují na stejném principu jako </a:t>
            </a:r>
            <a:r>
              <a:rPr lang="cs-CZ" sz="2400" dirty="0" smtClean="0"/>
              <a:t>hydraulická</a:t>
            </a:r>
            <a:r>
              <a:rPr lang="cs-CZ" sz="2400" dirty="0"/>
              <a:t>, ale tlak se přenáší pomocí stlačeného plynu (většinou vzduchu). </a:t>
            </a:r>
            <a:endParaRPr lang="cs-CZ" sz="2400" dirty="0" smtClean="0"/>
          </a:p>
          <a:p>
            <a:r>
              <a:rPr lang="cs-CZ" sz="2400" dirty="0" smtClean="0"/>
              <a:t>Pneumatická </a:t>
            </a:r>
            <a:r>
              <a:rPr lang="cs-CZ" sz="2400" dirty="0"/>
              <a:t>zařízení – otevírání dveří autobusu, pneumatická kladiva, pneumatické buchary, brzdy u vlaků.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7200" y="257175"/>
            <a:ext cx="3792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Pneumatická zařízení v praxi</a:t>
            </a:r>
          </a:p>
        </p:txBody>
      </p:sp>
      <p:pic>
        <p:nvPicPr>
          <p:cNvPr id="1026" name="Picture 2" descr="https://upload.wikimedia.org/wikipedia/commons/thumb/a/a0/Air_compressor.jpg/200px-Air_compress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90" y="3743325"/>
            <a:ext cx="3001579" cy="279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57200" y="2928938"/>
            <a:ext cx="255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Pístový kompresor</a:t>
            </a:r>
            <a:endParaRPr lang="cs-CZ" sz="2400" b="1" dirty="0"/>
          </a:p>
        </p:txBody>
      </p:sp>
      <p:pic>
        <p:nvPicPr>
          <p:cNvPr id="1028" name="Picture 4" descr="https://upload.wikimedia.org/wikipedia/commons/thumb/8/81/Pneumatic_drill.jpeg/220px-Pneumatic_dril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970" y="3879972"/>
            <a:ext cx="3357565" cy="251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249970" y="2928938"/>
            <a:ext cx="2831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Pneumatické kladivo</a:t>
            </a:r>
            <a:endParaRPr lang="cs-CZ" sz="2400" b="1" dirty="0"/>
          </a:p>
        </p:txBody>
      </p:sp>
      <p:sp>
        <p:nvSpPr>
          <p:cNvPr id="7" name="AutoShape 6" descr="Image result for otevírání dveří ve vlak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Image result for otevírání dveří ve vlak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073" y="3159770"/>
            <a:ext cx="2531268" cy="337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8572500" y="2431196"/>
            <a:ext cx="3202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Otevírání dveří ve vlaku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5910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42925" y="214313"/>
            <a:ext cx="2124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PS str. 29 - </a:t>
            </a:r>
            <a:r>
              <a:rPr lang="cs-CZ" sz="2400" b="1" dirty="0" err="1" smtClean="0"/>
              <a:t>cv</a:t>
            </a:r>
            <a:r>
              <a:rPr lang="cs-CZ" sz="2400" b="1" dirty="0" smtClean="0"/>
              <a:t>. 3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42925" y="785813"/>
            <a:ext cx="102229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Vyber z nabídky – zařaď k obrázkům: </a:t>
            </a:r>
          </a:p>
          <a:p>
            <a:endParaRPr lang="cs-CZ" sz="2400" dirty="0" smtClean="0"/>
          </a:p>
          <a:p>
            <a:r>
              <a:rPr lang="cs-CZ" sz="2400" dirty="0" smtClean="0"/>
              <a:t>váhy, posilovací stroj, nůžky, lis, lanový naviják, zvedák, rypadlo, louskáček, jeřáb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9071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0125" y="414338"/>
            <a:ext cx="2448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Návod – PS str. 30</a:t>
            </a:r>
            <a:endParaRPr lang="cs-CZ" sz="2400" b="1" dirty="0"/>
          </a:p>
        </p:txBody>
      </p:sp>
      <p:sp>
        <p:nvSpPr>
          <p:cNvPr id="3" name="Obdélník 2"/>
          <p:cNvSpPr/>
          <p:nvPr/>
        </p:nvSpPr>
        <p:spPr>
          <a:xfrm>
            <a:off x="806938" y="1044059"/>
            <a:ext cx="1112529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 cv.4  - </a:t>
            </a:r>
            <a:r>
              <a:rPr lang="cs-CZ" sz="2400" dirty="0" smtClean="0"/>
              <a:t>Využijeme Pascalova zákona, že působením </a:t>
            </a:r>
            <a:r>
              <a:rPr lang="cs-CZ" sz="2400" dirty="0"/>
              <a:t>vnější tlakové síly na povrch kapaliny </a:t>
            </a:r>
          </a:p>
          <a:p>
            <a:r>
              <a:rPr lang="cs-CZ" sz="2400" dirty="0" smtClean="0"/>
              <a:t>             v </a:t>
            </a:r>
            <a:r>
              <a:rPr lang="cs-CZ" sz="2400" dirty="0"/>
              <a:t>uzavřené nádobě vznikne ve všech místech kapaliny stejný tlak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F = 15 N                                             p = F : S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S = 5 cm² = 0,0005 m²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</a:t>
            </a:r>
            <a:r>
              <a:rPr lang="cs-CZ" sz="2400" u="sng" dirty="0" smtClean="0"/>
              <a:t>p = ?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Dopočítej a napiš odpověď.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0125" y="3520439"/>
            <a:ext cx="47291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cv.5 </a:t>
            </a:r>
            <a:r>
              <a:rPr lang="cs-CZ" sz="2400" dirty="0" smtClean="0"/>
              <a:t>– F = 6 N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S = 15 cm² =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</a:t>
            </a:r>
            <a:r>
              <a:rPr lang="cs-CZ" sz="2400" u="sng" dirty="0" smtClean="0"/>
              <a:t>p = ?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Dopočítej a napiš odpověď.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0125" y="5729288"/>
            <a:ext cx="8612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Výsledky příkladů 4,5,6 zašli e-mailem spolu s kontrolními otázkami.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771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85788" y="228955"/>
            <a:ext cx="112014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cv.6</a:t>
            </a:r>
            <a:r>
              <a:rPr lang="cs-CZ" sz="2400" dirty="0" smtClean="0"/>
              <a:t> – počítej podle vzorce:    1. řádek       F₂ : F₁ = S₂ : S₁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x : 20 = 100 : 10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10 . x = 20 . 100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    10x = 2 000 /:10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        </a:t>
            </a:r>
            <a:r>
              <a:rPr lang="cs-CZ" sz="2400" u="sng" dirty="0" smtClean="0"/>
              <a:t>x = 200</a:t>
            </a:r>
          </a:p>
          <a:p>
            <a:endParaRPr lang="cs-CZ" sz="2400" u="sng" dirty="0" smtClean="0"/>
          </a:p>
          <a:p>
            <a:r>
              <a:rPr lang="cs-CZ" sz="2400" dirty="0" smtClean="0"/>
              <a:t>2. řádek     </a:t>
            </a:r>
            <a:r>
              <a:rPr lang="cs-CZ" sz="2400" dirty="0"/>
              <a:t>F₂ : F₁ = S₂ : S</a:t>
            </a:r>
            <a:r>
              <a:rPr lang="cs-CZ" sz="2400" dirty="0" smtClean="0"/>
              <a:t>₁                             3. řádek       F</a:t>
            </a:r>
            <a:r>
              <a:rPr lang="cs-CZ" sz="2400" dirty="0"/>
              <a:t>₂ : F₁ = S₂ : S₁</a:t>
            </a:r>
          </a:p>
          <a:p>
            <a:r>
              <a:rPr lang="cs-CZ" sz="2400" dirty="0" smtClean="0"/>
              <a:t>            1 500 : 30 = 200 : x                                                   2 : x = 3 : 15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1 500 . x =  30 . 200                                              2 . 15 = 3 . x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1 500 . x = 6 000 /:1 500                                          30 = 3 . x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x =                                                                      x = </a:t>
            </a:r>
          </a:p>
          <a:p>
            <a:endParaRPr lang="cs-CZ" sz="2400" dirty="0"/>
          </a:p>
          <a:p>
            <a:r>
              <a:rPr lang="cs-CZ" sz="2400" dirty="0" smtClean="0"/>
              <a:t>4. řádek   </a:t>
            </a:r>
            <a:r>
              <a:rPr lang="cs-CZ" sz="2400" dirty="0"/>
              <a:t>F₂ : F₁ = S₂ : S₁</a:t>
            </a:r>
          </a:p>
          <a:p>
            <a:r>
              <a:rPr lang="cs-CZ" sz="2400" dirty="0" smtClean="0"/>
              <a:t>              600: 0,2 = x : 4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600 . 4 = 0,2 . x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2 400 = 0,2 . X</a:t>
            </a:r>
          </a:p>
          <a:p>
            <a:r>
              <a:rPr lang="cs-CZ" sz="2400"/>
              <a:t> </a:t>
            </a:r>
            <a:r>
              <a:rPr lang="cs-CZ" sz="2400" smtClean="0"/>
              <a:t>                          x = 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                               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152129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677</Words>
  <Application>Microsoft Office PowerPoint</Application>
  <PresentationFormat>Širokoúhlá obrazovka</PresentationFormat>
  <Paragraphs>74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Přenášení tlaku v kapalině, hydraulika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Hydrostatický tlak</dc:title>
  <dc:creator>Martykánová Jiřina</dc:creator>
  <cp:lastModifiedBy>Martykánová Jiřina</cp:lastModifiedBy>
  <cp:revision>15</cp:revision>
  <dcterms:created xsi:type="dcterms:W3CDTF">2020-03-21T18:27:14Z</dcterms:created>
  <dcterms:modified xsi:type="dcterms:W3CDTF">2020-03-22T23:58:46Z</dcterms:modified>
</cp:coreProperties>
</file>