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3" r:id="rId5"/>
  </p:sldMasterIdLst>
  <p:notesMasterIdLst>
    <p:notesMasterId r:id="rId28"/>
  </p:notesMasterIdLst>
  <p:sldIdLst>
    <p:sldId id="256" r:id="rId6"/>
    <p:sldId id="325" r:id="rId7"/>
    <p:sldId id="326" r:id="rId8"/>
    <p:sldId id="330" r:id="rId9"/>
    <p:sldId id="333" r:id="rId10"/>
    <p:sldId id="334" r:id="rId11"/>
    <p:sldId id="335" r:id="rId12"/>
    <p:sldId id="332" r:id="rId13"/>
    <p:sldId id="327" r:id="rId14"/>
    <p:sldId id="336" r:id="rId15"/>
    <p:sldId id="271" r:id="rId16"/>
    <p:sldId id="320" r:id="rId17"/>
    <p:sldId id="328" r:id="rId18"/>
    <p:sldId id="282" r:id="rId19"/>
    <p:sldId id="304" r:id="rId20"/>
    <p:sldId id="329" r:id="rId21"/>
    <p:sldId id="294" r:id="rId22"/>
    <p:sldId id="296" r:id="rId23"/>
    <p:sldId id="297" r:id="rId24"/>
    <p:sldId id="318" r:id="rId25"/>
    <p:sldId id="337" r:id="rId26"/>
    <p:sldId id="309" r:id="rId27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40C"/>
    <a:srgbClr val="A7A7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14" autoAdjust="0"/>
    <p:restoredTop sz="94361" autoAdjust="0"/>
  </p:normalViewPr>
  <p:slideViewPr>
    <p:cSldViewPr>
      <p:cViewPr varScale="1">
        <p:scale>
          <a:sx n="84" d="100"/>
          <a:sy n="84" d="100"/>
        </p:scale>
        <p:origin x="1459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096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3912" y="-78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EA65FCEC-D4C9-47FE-86F2-70A996DFB5F3}" type="datetimeFigureOut">
              <a:rPr lang="cs-CZ"/>
              <a:pPr>
                <a:defRPr/>
              </a:pPr>
              <a:t>09.09.2021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4877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ADFF6B62-AE15-4214-B9DC-55BC829975C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92244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DFF6B62-AE15-4214-B9DC-55BC829975CF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38752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DFF6B62-AE15-4214-B9DC-55BC829975CF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18607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DFF6B62-AE15-4214-B9DC-55BC829975CF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9322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cs-CZ" sz="2400">
                <a:latin typeface="Times New Roman" pitchFamily="18" charset="0"/>
                <a:cs typeface="+mn-cs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cs-CZ" sz="24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cs-CZ" sz="24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>
                  <a:cs typeface="+mn-cs"/>
                </a:endParaRPr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cs-CZ" sz="24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>
                  <a:cs typeface="+mn-cs"/>
                </a:endParaRPr>
              </a:p>
            </p:txBody>
          </p:sp>
        </p:grpSp>
      </p:grpSp>
      <p:sp>
        <p:nvSpPr>
          <p:cNvPr id="64523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64524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D8F21-790B-4B35-87A6-1E19410EB1E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745BA2-7588-475E-B88F-A4A9E9E853E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D1C37E-6A32-4F82-987D-24603151266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Nadpis a text nad obsah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7772400" cy="21891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914400" y="3941763"/>
            <a:ext cx="7772400" cy="2189162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0D2E3E-E4E2-42B2-877E-322338C5DAF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357188" indent="-357188">
              <a:defRPr/>
            </a:lvl2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A2CED2-CFD3-443C-A19F-BBF3E44A99E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66C9F2-86C5-40EA-8DF3-32B570D0229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496A6A-01A5-4439-B9A0-8A3503F7692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13387B-F71E-48AB-96BC-93F34374451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9CCC78-065F-46C7-A367-118F5C0611D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871177-6C27-4180-AE97-6ABE6C63EC0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39B723-F49D-4DC5-90FE-BC3EBAA44A3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2F63AE-A418-4AA5-BC96-F6989D38ECD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63491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cs-CZ" sz="2400">
                <a:latin typeface="Times New Roman" pitchFamily="18" charset="0"/>
                <a:cs typeface="+mn-cs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63493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cs-CZ" sz="24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63494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>
                  <a:cs typeface="+mn-cs"/>
                </a:endParaRPr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63497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3498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3499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cs typeface="+mn-cs"/>
              </a:defRPr>
            </a:lvl1pPr>
          </a:lstStyle>
          <a:p>
            <a:pPr>
              <a:defRPr/>
            </a:pPr>
            <a:fld id="{ABBA33B9-20E9-46ED-AF8A-F372744C5BE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63500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  <p:sldLayoutId id="2147483855" r:id="rId10"/>
    <p:sldLayoutId id="2147483856" r:id="rId11"/>
    <p:sldLayoutId id="214748385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251520" y="1557338"/>
            <a:ext cx="8425755" cy="1655638"/>
          </a:xfrm>
        </p:spPr>
        <p:txBody>
          <a:bodyPr/>
          <a:lstStyle/>
          <a:p>
            <a:pPr algn="ctr" eaLnBrk="1" hangingPunct="1">
              <a:defRPr/>
            </a:pPr>
            <a:endParaRPr lang="cs-CZ" sz="3200" b="1" dirty="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 eaLnBrk="1" hangingPunct="1">
              <a:buNone/>
              <a:defRPr/>
            </a:pPr>
            <a:r>
              <a:rPr lang="cs-CZ" sz="3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PŘIJÍMACÍ ŘÍZENÍ PRO ŠKOLNÍ </a:t>
            </a:r>
            <a:r>
              <a:rPr lang="cs-CZ" sz="32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ROK 2022/ 2023</a:t>
            </a:r>
            <a:r>
              <a:rPr lang="cs-CZ" sz="3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/>
            </a:r>
            <a:br>
              <a:rPr lang="cs-CZ" sz="3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</a:br>
            <a:endParaRPr lang="cs-CZ" sz="3200" b="1" dirty="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>
              <a:solidFill>
                <a:srgbClr val="FF0000"/>
              </a:solidFill>
            </a:endParaRPr>
          </a:p>
          <a:p>
            <a:r>
              <a:rPr lang="cs-CZ" dirty="0">
                <a:solidFill>
                  <a:srgbClr val="FF0000"/>
                </a:solidFill>
              </a:rPr>
              <a:t>Přihlášky </a:t>
            </a:r>
            <a:r>
              <a:rPr lang="cs-CZ" dirty="0">
                <a:solidFill>
                  <a:srgbClr val="00040C"/>
                </a:solidFill>
              </a:rPr>
              <a:t>na jednotlivé školy </a:t>
            </a:r>
            <a:r>
              <a:rPr lang="cs-CZ" dirty="0">
                <a:solidFill>
                  <a:srgbClr val="FF0000"/>
                </a:solidFill>
              </a:rPr>
              <a:t>odnáší zákonný zástupce do 1.3.2022, obory s talentovou zkouškou do 30. listopadu 2021</a:t>
            </a:r>
          </a:p>
          <a:p>
            <a:endParaRPr lang="cs-CZ" dirty="0">
              <a:solidFill>
                <a:srgbClr val="00040C"/>
              </a:solidFill>
            </a:endParaRPr>
          </a:p>
          <a:p>
            <a:r>
              <a:rPr lang="cs-CZ" dirty="0">
                <a:solidFill>
                  <a:srgbClr val="00040C"/>
                </a:solidFill>
              </a:rPr>
              <a:t>Pokud je zasílá </a:t>
            </a:r>
            <a:r>
              <a:rPr lang="cs-CZ" dirty="0">
                <a:solidFill>
                  <a:srgbClr val="FF0000"/>
                </a:solidFill>
              </a:rPr>
              <a:t>poštou, </a:t>
            </a:r>
            <a:r>
              <a:rPr lang="cs-CZ" dirty="0">
                <a:solidFill>
                  <a:srgbClr val="00040C"/>
                </a:solidFill>
              </a:rPr>
              <a:t>činí ta</a:t>
            </a:r>
            <a:r>
              <a:rPr lang="cs-CZ" dirty="0">
                <a:solidFill>
                  <a:srgbClr val="FF0000"/>
                </a:solidFill>
              </a:rPr>
              <a:t>k DOPORUČENĚ do uvedeného data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948504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8089528" cy="576064"/>
          </a:xfrm>
        </p:spPr>
        <p:txBody>
          <a:bodyPr/>
          <a:lstStyle/>
          <a:p>
            <a:pPr>
              <a:defRPr/>
            </a:pPr>
            <a:r>
              <a:rPr lang="cs-CZ" sz="2400" b="1" dirty="0" smtClean="0">
                <a:solidFill>
                  <a:schemeClr val="tx1"/>
                </a:solidFill>
                <a:latin typeface="+mn-lt"/>
              </a:rPr>
              <a:t>Organizace přijímacího řízení</a:t>
            </a:r>
            <a:br>
              <a:rPr lang="cs-CZ" sz="2400" b="1" dirty="0" smtClean="0">
                <a:solidFill>
                  <a:schemeClr val="tx1"/>
                </a:solidFill>
                <a:latin typeface="+mn-lt"/>
              </a:rPr>
            </a:br>
            <a:r>
              <a:rPr lang="cs-CZ" sz="2400" b="1" dirty="0" smtClean="0">
                <a:solidFill>
                  <a:schemeClr val="tx1"/>
                </a:solidFill>
                <a:latin typeface="+mn-lt"/>
              </a:rPr>
              <a:t>§ 60</a:t>
            </a:r>
            <a:endParaRPr lang="cs-CZ" sz="24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195" name="Zástupný symbol pro obsah 2"/>
          <p:cNvSpPr>
            <a:spLocks noGrp="1"/>
          </p:cNvSpPr>
          <p:nvPr>
            <p:ph idx="1"/>
          </p:nvPr>
        </p:nvSpPr>
        <p:spPr>
          <a:xfrm>
            <a:off x="611560" y="1988840"/>
            <a:ext cx="8289727" cy="4536503"/>
          </a:xfrm>
        </p:spPr>
        <p:txBody>
          <a:bodyPr/>
          <a:lstStyle/>
          <a:p>
            <a:pPr lvl="0" algn="just">
              <a:buFont typeface="Wingdings" panose="05000000000000000000" pitchFamily="2" charset="2"/>
              <a:buChar char="q"/>
            </a:pPr>
            <a:r>
              <a:rPr lang="cs-CZ" sz="2200" b="1" dirty="0" smtClean="0"/>
              <a:t>Ředitel střední školy </a:t>
            </a:r>
            <a:r>
              <a:rPr lang="cs-CZ" sz="2200" dirty="0" smtClean="0"/>
              <a:t>je povinen vyhlásit </a:t>
            </a:r>
            <a:r>
              <a:rPr lang="cs-CZ" sz="2200" b="1" kern="1200" dirty="0" smtClean="0">
                <a:ea typeface="Calibri" pitchFamily="34" charset="0"/>
                <a:cs typeface="Times New Roman" pitchFamily="18" charset="0"/>
              </a:rPr>
              <a:t>nejméně </a:t>
            </a:r>
            <a:r>
              <a:rPr lang="cs-CZ" sz="2200" b="1" kern="1200" dirty="0">
                <a:ea typeface="Calibri" pitchFamily="34" charset="0"/>
                <a:cs typeface="Times New Roman" pitchFamily="18" charset="0"/>
              </a:rPr>
              <a:t>jedno </a:t>
            </a:r>
            <a:r>
              <a:rPr lang="cs-CZ" sz="2200" b="1" kern="1200" dirty="0" smtClean="0">
                <a:ea typeface="Calibri" pitchFamily="34" charset="0"/>
                <a:cs typeface="Times New Roman" pitchFamily="18" charset="0"/>
              </a:rPr>
              <a:t>kolo přijímacího řízení.</a:t>
            </a:r>
            <a:r>
              <a:rPr lang="cs-CZ" sz="2200" dirty="0" smtClean="0">
                <a:solidFill>
                  <a:schemeClr val="accent6"/>
                </a:solidFill>
              </a:rPr>
              <a:t> </a:t>
            </a:r>
          </a:p>
          <a:p>
            <a:pPr lvl="0" algn="just">
              <a:buFont typeface="Wingdings" panose="05000000000000000000" pitchFamily="2" charset="2"/>
              <a:buChar char="q"/>
            </a:pPr>
            <a:endParaRPr lang="cs-CZ" sz="2200" dirty="0">
              <a:solidFill>
                <a:schemeClr val="accent6"/>
              </a:solidFill>
            </a:endParaRPr>
          </a:p>
          <a:p>
            <a:pPr lvl="0" algn="just">
              <a:buFont typeface="Wingdings" panose="05000000000000000000" pitchFamily="2" charset="2"/>
              <a:buChar char="q"/>
            </a:pPr>
            <a:r>
              <a:rPr lang="cs-CZ" sz="2200" dirty="0" smtClean="0">
                <a:solidFill>
                  <a:srgbClr val="00040C"/>
                </a:solidFill>
              </a:rPr>
              <a:t>První kolo vyhlašuje </a:t>
            </a:r>
            <a:r>
              <a:rPr lang="cs-CZ" sz="2200" dirty="0">
                <a:solidFill>
                  <a:srgbClr val="FF0000"/>
                </a:solidFill>
              </a:rPr>
              <a:t>do 31. </a:t>
            </a:r>
            <a:r>
              <a:rPr lang="cs-CZ" sz="2200" dirty="0" smtClean="0">
                <a:solidFill>
                  <a:srgbClr val="FF0000"/>
                </a:solidFill>
              </a:rPr>
              <a:t>ledna</a:t>
            </a:r>
            <a:r>
              <a:rPr lang="cs-CZ" sz="2200" dirty="0" smtClean="0"/>
              <a:t>. </a:t>
            </a:r>
            <a:r>
              <a:rPr lang="cs-CZ" sz="2200" dirty="0"/>
              <a:t>Pro </a:t>
            </a:r>
            <a:r>
              <a:rPr lang="cs-CZ" sz="2200" dirty="0" smtClean="0"/>
              <a:t>jednotlivá kola stanoví jednotná kritéria a předpokládaný počet přijímaných uchazečů. </a:t>
            </a:r>
          </a:p>
          <a:p>
            <a:pPr marL="0" lvl="0" indent="0" algn="just">
              <a:buNone/>
            </a:pPr>
            <a:endParaRPr lang="cs-CZ" sz="2200" dirty="0" smtClean="0"/>
          </a:p>
          <a:p>
            <a:pPr lvl="0">
              <a:buFont typeface="Wingdings" pitchFamily="2" charset="2"/>
              <a:buChar char="q"/>
            </a:pPr>
            <a:r>
              <a:rPr lang="cs-CZ" sz="2200" b="1" dirty="0" smtClean="0"/>
              <a:t>Zveřejnění kritérií  </a:t>
            </a:r>
            <a:r>
              <a:rPr lang="cs-CZ" sz="2200" dirty="0" smtClean="0"/>
              <a:t>a předpokládaného počtu přijímaných uchazečů na </a:t>
            </a:r>
            <a:r>
              <a:rPr lang="cs-CZ" sz="2200" dirty="0"/>
              <a:t>webových stránkách školy</a:t>
            </a:r>
            <a:r>
              <a:rPr lang="cs-CZ" sz="2200" dirty="0" smtClean="0"/>
              <a:t>:</a:t>
            </a:r>
            <a:endParaRPr lang="cs-CZ" sz="2200" dirty="0">
              <a:ea typeface="Calibri" pitchFamily="34" charset="0"/>
            </a:endParaRPr>
          </a:p>
          <a:p>
            <a:pPr marL="457200" lvl="1" indent="0">
              <a:buNone/>
            </a:pPr>
            <a:r>
              <a:rPr lang="cs-CZ" sz="2200" dirty="0" smtClean="0">
                <a:ea typeface="Calibri" pitchFamily="34" charset="0"/>
                <a:cs typeface="Times New Roman" pitchFamily="18" charset="0"/>
              </a:rPr>
              <a:t>do </a:t>
            </a:r>
            <a:r>
              <a:rPr lang="cs-CZ" sz="2200" dirty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31. 1</a:t>
            </a:r>
            <a:r>
              <a:rPr lang="cs-CZ" sz="2200" dirty="0" smtClean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. 2022</a:t>
            </a:r>
            <a:endParaRPr lang="cs-CZ" sz="2200" dirty="0">
              <a:solidFill>
                <a:srgbClr val="FF0000"/>
              </a:solidFill>
              <a:ea typeface="Calibri" pitchFamily="34" charset="0"/>
              <a:cs typeface="Times New Roman" pitchFamily="18" charset="0"/>
            </a:endParaRPr>
          </a:p>
          <a:p>
            <a:pPr marL="0" lvl="0" indent="0" algn="just">
              <a:buNone/>
            </a:pPr>
            <a:endParaRPr lang="cs-CZ" sz="2200" dirty="0" smtClean="0"/>
          </a:p>
          <a:p>
            <a:pPr lvl="0" algn="just">
              <a:buFont typeface="Wingdings" pitchFamily="2" charset="2"/>
              <a:buChar char="q"/>
            </a:pPr>
            <a:endParaRPr lang="cs-CZ" sz="2200" dirty="0" smtClean="0"/>
          </a:p>
          <a:p>
            <a:pPr lvl="0" algn="just">
              <a:buFont typeface="Wingdings" pitchFamily="2" charset="2"/>
              <a:buChar char="q"/>
            </a:pPr>
            <a:endParaRPr lang="cs-CZ" sz="2000" dirty="0" smtClean="0"/>
          </a:p>
          <a:p>
            <a:pPr marL="0" lvl="0" indent="0">
              <a:buNone/>
            </a:pPr>
            <a:endParaRPr lang="cs-CZ" sz="2000" dirty="0" smtClean="0">
              <a:solidFill>
                <a:schemeClr val="accent6"/>
              </a:solidFill>
            </a:endParaRPr>
          </a:p>
          <a:p>
            <a:pPr lvl="0">
              <a:buFont typeface="Wingdings" pitchFamily="2" charset="2"/>
              <a:buChar char="q"/>
            </a:pPr>
            <a:endParaRPr lang="cs-CZ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772400" cy="1143000"/>
          </a:xfrm>
        </p:spPr>
        <p:txBody>
          <a:bodyPr/>
          <a:lstStyle/>
          <a:p>
            <a:r>
              <a:rPr lang="cs-CZ" sz="2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Termíny jednotných </a:t>
            </a:r>
            <a:br>
              <a:rPr lang="cs-CZ" sz="2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cs-CZ" sz="2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přijímacích zkoušek</a:t>
            </a:r>
            <a:endParaRPr lang="cs-CZ" sz="2400" b="1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772816"/>
            <a:ext cx="8075240" cy="496855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sz="2400" b="1" dirty="0"/>
              <a:t>1. termín: </a:t>
            </a:r>
            <a:r>
              <a:rPr lang="cs-CZ" sz="2400" b="1" dirty="0" smtClean="0">
                <a:solidFill>
                  <a:srgbClr val="FF0000"/>
                </a:solidFill>
              </a:rPr>
              <a:t>12. dubna 2022 </a:t>
            </a:r>
            <a:r>
              <a:rPr lang="cs-CZ" sz="2400" dirty="0"/>
              <a:t>(4leté </a:t>
            </a:r>
            <a:r>
              <a:rPr lang="cs-CZ" sz="2400" dirty="0" smtClean="0"/>
              <a:t>obory, vč. NS) </a:t>
            </a:r>
            <a:endParaRPr lang="cs-CZ" sz="2400" dirty="0"/>
          </a:p>
          <a:p>
            <a:pPr marL="0" indent="0">
              <a:buNone/>
            </a:pPr>
            <a:r>
              <a:rPr lang="cs-CZ" sz="2400" dirty="0"/>
              <a:t>                 </a:t>
            </a:r>
            <a:r>
              <a:rPr lang="cs-CZ" sz="2400" dirty="0" smtClean="0"/>
              <a:t>    </a:t>
            </a:r>
            <a:r>
              <a:rPr lang="cs-CZ" sz="2400" b="1" dirty="0" smtClean="0">
                <a:solidFill>
                  <a:srgbClr val="FF0000"/>
                </a:solidFill>
              </a:rPr>
              <a:t>19. dubna 2022 </a:t>
            </a:r>
            <a:r>
              <a:rPr lang="cs-CZ" sz="2400" dirty="0"/>
              <a:t>(6letá a </a:t>
            </a:r>
            <a:r>
              <a:rPr lang="cs-CZ" sz="2400" dirty="0" smtClean="0"/>
              <a:t>8letá gymnázia)</a:t>
            </a:r>
          </a:p>
          <a:p>
            <a:pPr marL="0" indent="0">
              <a:buNone/>
            </a:pPr>
            <a:endParaRPr lang="cs-CZ" sz="2400" dirty="0"/>
          </a:p>
          <a:p>
            <a:pPr>
              <a:buFont typeface="Wingdings" panose="05000000000000000000" pitchFamily="2" charset="2"/>
              <a:buChar char="q"/>
            </a:pPr>
            <a:r>
              <a:rPr lang="cs-CZ" sz="2400" b="1" dirty="0"/>
              <a:t>2. termín: </a:t>
            </a:r>
            <a:r>
              <a:rPr lang="cs-CZ" sz="2400" b="1" dirty="0" smtClean="0">
                <a:solidFill>
                  <a:srgbClr val="FF0000"/>
                </a:solidFill>
              </a:rPr>
              <a:t>13. </a:t>
            </a:r>
            <a:r>
              <a:rPr lang="cs-CZ" sz="2400" b="1" dirty="0">
                <a:solidFill>
                  <a:srgbClr val="FF0000"/>
                </a:solidFill>
              </a:rPr>
              <a:t>dubna </a:t>
            </a:r>
            <a:r>
              <a:rPr lang="cs-CZ" sz="2400" b="1" dirty="0" smtClean="0">
                <a:solidFill>
                  <a:srgbClr val="FF0000"/>
                </a:solidFill>
              </a:rPr>
              <a:t>2022 </a:t>
            </a:r>
            <a:r>
              <a:rPr lang="cs-CZ" sz="2400" dirty="0"/>
              <a:t>(4leté </a:t>
            </a:r>
            <a:r>
              <a:rPr lang="cs-CZ" sz="2400" dirty="0" smtClean="0"/>
              <a:t>obory, vč. NS) </a:t>
            </a:r>
            <a:endParaRPr lang="cs-CZ" sz="2400" dirty="0"/>
          </a:p>
          <a:p>
            <a:pPr marL="0" indent="0">
              <a:buNone/>
            </a:pPr>
            <a:r>
              <a:rPr lang="cs-CZ" sz="2400" dirty="0" smtClean="0"/>
              <a:t>                      </a:t>
            </a:r>
            <a:r>
              <a:rPr lang="cs-CZ" sz="2400" b="1" dirty="0" smtClean="0">
                <a:solidFill>
                  <a:srgbClr val="FF0000"/>
                </a:solidFill>
              </a:rPr>
              <a:t>20. </a:t>
            </a:r>
            <a:r>
              <a:rPr lang="cs-CZ" sz="2400" b="1" dirty="0">
                <a:solidFill>
                  <a:srgbClr val="FF0000"/>
                </a:solidFill>
              </a:rPr>
              <a:t>dubna </a:t>
            </a:r>
            <a:r>
              <a:rPr lang="cs-CZ" sz="2400" b="1" dirty="0" smtClean="0">
                <a:solidFill>
                  <a:srgbClr val="FF0000"/>
                </a:solidFill>
              </a:rPr>
              <a:t>2022 </a:t>
            </a:r>
            <a:r>
              <a:rPr lang="cs-CZ" sz="2400" dirty="0" smtClean="0"/>
              <a:t>(6letá </a:t>
            </a:r>
            <a:r>
              <a:rPr lang="cs-CZ" sz="2400" dirty="0"/>
              <a:t>a 8letá gymnázia)</a:t>
            </a:r>
          </a:p>
          <a:p>
            <a:pPr marL="0" indent="0">
              <a:buNone/>
            </a:pPr>
            <a:r>
              <a:rPr lang="cs-CZ" sz="2400" dirty="0" smtClean="0"/>
              <a:t>                       </a:t>
            </a:r>
            <a:r>
              <a:rPr lang="cs-CZ" sz="2400" dirty="0"/>
              <a:t>		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400" b="1" dirty="0"/>
              <a:t>Náhradní termín </a:t>
            </a:r>
            <a:r>
              <a:rPr lang="cs-CZ" sz="2400" dirty="0"/>
              <a:t>(všechny obory vzdělání):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1</a:t>
            </a:r>
            <a:r>
              <a:rPr lang="cs-CZ" sz="2400" dirty="0"/>
              <a:t>. termín: </a:t>
            </a:r>
            <a:r>
              <a:rPr lang="cs-CZ" sz="2400" b="1" dirty="0" smtClean="0">
                <a:solidFill>
                  <a:schemeClr val="accent2"/>
                </a:solidFill>
              </a:rPr>
              <a:t>10. </a:t>
            </a:r>
            <a:r>
              <a:rPr lang="cs-CZ" sz="2400" b="1" dirty="0">
                <a:solidFill>
                  <a:schemeClr val="accent2"/>
                </a:solidFill>
              </a:rPr>
              <a:t>května </a:t>
            </a:r>
            <a:r>
              <a:rPr lang="cs-CZ" sz="2400" b="1" dirty="0" smtClean="0">
                <a:solidFill>
                  <a:schemeClr val="accent2"/>
                </a:solidFill>
              </a:rPr>
              <a:t>2022</a:t>
            </a:r>
            <a:endParaRPr lang="cs-CZ" sz="24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cs-CZ" sz="2400" dirty="0" smtClean="0"/>
              <a:t>    2</a:t>
            </a:r>
            <a:r>
              <a:rPr lang="cs-CZ" sz="2400" dirty="0"/>
              <a:t>. termín: </a:t>
            </a:r>
            <a:r>
              <a:rPr lang="cs-CZ" sz="2400" b="1" dirty="0" smtClean="0">
                <a:solidFill>
                  <a:srgbClr val="FF0000"/>
                </a:solidFill>
              </a:rPr>
              <a:t>11. </a:t>
            </a:r>
            <a:r>
              <a:rPr lang="cs-CZ" sz="2400" b="1" dirty="0">
                <a:solidFill>
                  <a:srgbClr val="FF0000"/>
                </a:solidFill>
              </a:rPr>
              <a:t>května </a:t>
            </a:r>
            <a:r>
              <a:rPr lang="cs-CZ" sz="2400" b="1" dirty="0" smtClean="0">
                <a:solidFill>
                  <a:srgbClr val="FF0000"/>
                </a:solidFill>
              </a:rPr>
              <a:t>2022</a:t>
            </a:r>
            <a:endParaRPr lang="cs-CZ" sz="2400" b="1" dirty="0">
              <a:solidFill>
                <a:srgbClr val="FF000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3628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Jednotná přijímací zkouška se skládá ze dvou písemných testů</a:t>
            </a:r>
            <a:r>
              <a:rPr lang="cs-CZ" dirty="0">
                <a:solidFill>
                  <a:srgbClr val="FF0000"/>
                </a:solidFill>
              </a:rPr>
              <a:t>: z </a:t>
            </a:r>
            <a:r>
              <a:rPr lang="cs-CZ" b="1" dirty="0">
                <a:solidFill>
                  <a:srgbClr val="FF0000"/>
                </a:solidFill>
              </a:rPr>
              <a:t>českého jazyka a </a:t>
            </a:r>
            <a:r>
              <a:rPr lang="cs-CZ" b="1" dirty="0" smtClean="0">
                <a:solidFill>
                  <a:srgbClr val="FF0000"/>
                </a:solidFill>
              </a:rPr>
              <a:t>literatury (60 minut)</a:t>
            </a:r>
            <a:r>
              <a:rPr lang="cs-CZ" dirty="0">
                <a:solidFill>
                  <a:srgbClr val="FF0000"/>
                </a:solidFill>
              </a:rPr>
              <a:t> a z </a:t>
            </a:r>
            <a:r>
              <a:rPr lang="cs-CZ" b="1" dirty="0" smtClean="0">
                <a:solidFill>
                  <a:srgbClr val="FF0000"/>
                </a:solidFill>
              </a:rPr>
              <a:t>matematiky (70 minut)</a:t>
            </a:r>
            <a:r>
              <a:rPr lang="cs-CZ" dirty="0" smtClean="0"/>
              <a:t>. </a:t>
            </a:r>
          </a:p>
          <a:p>
            <a:r>
              <a:rPr lang="cs-CZ" dirty="0" smtClean="0"/>
              <a:t>Maximální </a:t>
            </a:r>
            <a:r>
              <a:rPr lang="cs-CZ" dirty="0"/>
              <a:t>možný počet dosažených bodů v testech z matematiky i českého jazyka a literatury je </a:t>
            </a:r>
            <a:r>
              <a:rPr lang="cs-CZ" b="1" dirty="0"/>
              <a:t>50 bodů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967600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611560" y="404664"/>
            <a:ext cx="4608512" cy="1011238"/>
          </a:xfrm>
        </p:spPr>
        <p:txBody>
          <a:bodyPr/>
          <a:lstStyle/>
          <a:p>
            <a:pPr eaLnBrk="1" hangingPunct="1">
              <a:buNone/>
            </a:pPr>
            <a:r>
              <a:rPr lang="cs-CZ" sz="2400" b="1" dirty="0"/>
              <a:t>Organizace přijímacích </a:t>
            </a:r>
          </a:p>
          <a:p>
            <a:pPr eaLnBrk="1" hangingPunct="1">
              <a:buNone/>
            </a:pPr>
            <a:r>
              <a:rPr lang="cs-CZ" sz="2400" b="1" dirty="0"/>
              <a:t>zkoušek § 60c</a:t>
            </a:r>
          </a:p>
          <a:p>
            <a:pPr eaLnBrk="1" hangingPunct="1">
              <a:buFont typeface="Wingdings" pitchFamily="2" charset="2"/>
              <a:buNone/>
            </a:pPr>
            <a:endParaRPr lang="cs-CZ" sz="2400" b="1" dirty="0" smtClean="0"/>
          </a:p>
        </p:txBody>
      </p:sp>
      <p:sp>
        <p:nvSpPr>
          <p:cNvPr id="13315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611560" y="1988840"/>
            <a:ext cx="8423647" cy="4032448"/>
          </a:xfrm>
        </p:spPr>
        <p:txBody>
          <a:bodyPr/>
          <a:lstStyle/>
          <a:p>
            <a:pPr marL="361950" lvl="1" indent="-361950" algn="just" eaLnBrk="1" hangingPunct="1">
              <a:buNone/>
            </a:pPr>
            <a:endParaRPr lang="cs-CZ" sz="1600" b="1" dirty="0" smtClean="0">
              <a:solidFill>
                <a:srgbClr val="00B0F0"/>
              </a:solidFill>
            </a:endParaRPr>
          </a:p>
          <a:p>
            <a:pPr marL="0" lvl="2" indent="0" algn="just" eaLnBrk="1" hangingPunct="1">
              <a:buSzPct val="75000"/>
              <a:buNone/>
              <a:tabLst>
                <a:tab pos="361950" algn="l"/>
              </a:tabLst>
            </a:pPr>
            <a:r>
              <a:rPr lang="cs-CZ" sz="2200" b="1" dirty="0" smtClean="0">
                <a:solidFill>
                  <a:srgbClr val="00040C"/>
                </a:solidFill>
              </a:rPr>
              <a:t>Každý uchazeč </a:t>
            </a:r>
            <a:r>
              <a:rPr lang="cs-CZ" sz="2200" b="1" u="sng" dirty="0" smtClean="0">
                <a:solidFill>
                  <a:srgbClr val="FF0000"/>
                </a:solidFill>
              </a:rPr>
              <a:t>může</a:t>
            </a:r>
            <a:r>
              <a:rPr lang="cs-CZ" sz="2200" b="1" dirty="0" smtClean="0">
                <a:solidFill>
                  <a:srgbClr val="FF0000"/>
                </a:solidFill>
              </a:rPr>
              <a:t> jednotné přijímací zkoušky </a:t>
            </a:r>
            <a:r>
              <a:rPr lang="cs-CZ" sz="2200" b="1" u="sng" dirty="0" smtClean="0">
                <a:solidFill>
                  <a:srgbClr val="FF0000"/>
                </a:solidFill>
              </a:rPr>
              <a:t>konat dvakrát</a:t>
            </a:r>
            <a:r>
              <a:rPr lang="cs-CZ" sz="2200" b="1" dirty="0" smtClean="0">
                <a:solidFill>
                  <a:srgbClr val="FF0000"/>
                </a:solidFill>
              </a:rPr>
              <a:t> </a:t>
            </a:r>
            <a:r>
              <a:rPr lang="cs-CZ" sz="2200" b="1" dirty="0" smtClean="0">
                <a:solidFill>
                  <a:srgbClr val="00040C"/>
                </a:solidFill>
              </a:rPr>
              <a:t>(do </a:t>
            </a:r>
            <a:r>
              <a:rPr lang="cs-CZ" sz="2200" b="1" dirty="0">
                <a:solidFill>
                  <a:srgbClr val="00040C"/>
                </a:solidFill>
              </a:rPr>
              <a:t>celkového hodnocení se započítává lepší výsledek </a:t>
            </a:r>
            <a:r>
              <a:rPr lang="cs-CZ" sz="2200" b="1" dirty="0" smtClean="0">
                <a:solidFill>
                  <a:srgbClr val="00040C"/>
                </a:solidFill>
              </a:rPr>
              <a:t>testů). </a:t>
            </a:r>
          </a:p>
          <a:p>
            <a:pPr marL="0" lvl="2" indent="0" algn="just" eaLnBrk="1" hangingPunct="1">
              <a:buSzPct val="75000"/>
              <a:buNone/>
              <a:tabLst>
                <a:tab pos="361950" algn="l"/>
              </a:tabLst>
            </a:pPr>
            <a:endParaRPr lang="cs-CZ" sz="2200" b="1" dirty="0" smtClean="0">
              <a:solidFill>
                <a:srgbClr val="00040C"/>
              </a:solidFill>
            </a:endParaRPr>
          </a:p>
          <a:p>
            <a:pPr marL="342900" lvl="2" indent="-342900" algn="just" eaLnBrk="1" hangingPunct="1">
              <a:buSzPct val="90000"/>
              <a:buFont typeface="Wingdings" pitchFamily="2" charset="2"/>
              <a:buChar char="q"/>
              <a:tabLst>
                <a:tab pos="361950" algn="l"/>
              </a:tabLst>
            </a:pPr>
            <a:r>
              <a:rPr lang="cs-CZ" sz="2200" u="sng" dirty="0">
                <a:ea typeface="+mn-ea"/>
                <a:cs typeface="+mn-cs"/>
              </a:rPr>
              <a:t>v prvním stanoveném termínu </a:t>
            </a:r>
            <a:r>
              <a:rPr lang="cs-CZ" sz="2200" dirty="0">
                <a:ea typeface="+mn-ea"/>
                <a:cs typeface="+mn-cs"/>
              </a:rPr>
              <a:t>ve škole uvedené </a:t>
            </a:r>
            <a:r>
              <a:rPr lang="cs-CZ" sz="2200" b="1" dirty="0">
                <a:ea typeface="+mn-ea"/>
                <a:cs typeface="+mn-cs"/>
              </a:rPr>
              <a:t>na přihlášce v prvním </a:t>
            </a:r>
            <a:r>
              <a:rPr lang="cs-CZ" sz="2200" b="1" dirty="0" smtClean="0">
                <a:ea typeface="+mn-ea"/>
                <a:cs typeface="+mn-cs"/>
              </a:rPr>
              <a:t>pořadí</a:t>
            </a:r>
            <a:r>
              <a:rPr lang="cs-CZ" sz="2200" dirty="0" smtClean="0">
                <a:ea typeface="+mn-ea"/>
                <a:cs typeface="+mn-cs"/>
              </a:rPr>
              <a:t>;</a:t>
            </a:r>
            <a:endParaRPr lang="cs-CZ" sz="2200" dirty="0">
              <a:ea typeface="+mn-ea"/>
              <a:cs typeface="+mn-cs"/>
            </a:endParaRPr>
          </a:p>
          <a:p>
            <a:pPr algn="just" eaLnBrk="1" hangingPunct="1">
              <a:buFont typeface="Wingdings" pitchFamily="2" charset="2"/>
              <a:buChar char="q"/>
            </a:pPr>
            <a:r>
              <a:rPr lang="cs-CZ" sz="2200" u="sng" dirty="0"/>
              <a:t>ve </a:t>
            </a:r>
            <a:r>
              <a:rPr lang="cs-CZ" sz="2200" u="sng" dirty="0" smtClean="0"/>
              <a:t>druhém stanoveném </a:t>
            </a:r>
            <a:r>
              <a:rPr lang="cs-CZ" sz="2200" u="sng" dirty="0"/>
              <a:t>termínu</a:t>
            </a:r>
            <a:r>
              <a:rPr lang="cs-CZ" sz="2200" dirty="0"/>
              <a:t> ve škole uvedené </a:t>
            </a:r>
            <a:r>
              <a:rPr lang="cs-CZ" sz="2200" b="1" dirty="0"/>
              <a:t>na přihlášce </a:t>
            </a:r>
            <a:r>
              <a:rPr lang="cs-CZ" sz="2200" b="1" dirty="0" smtClean="0"/>
              <a:t>ve druhém pořadí</a:t>
            </a:r>
            <a:r>
              <a:rPr lang="cs-CZ" sz="2200" dirty="0" smtClean="0"/>
              <a:t>.</a:t>
            </a:r>
            <a:endParaRPr lang="cs-CZ" sz="2200" b="1" dirty="0" smtClean="0"/>
          </a:p>
          <a:p>
            <a:pPr marL="0" indent="0" algn="just" eaLnBrk="1" hangingPunct="1">
              <a:buNone/>
            </a:pPr>
            <a:endParaRPr lang="cs-CZ" sz="2200" b="1" dirty="0" smtClean="0"/>
          </a:p>
          <a:p>
            <a:pPr lvl="1" algn="just" eaLnBrk="1" hangingPunct="1"/>
            <a:endParaRPr lang="cs-CZ" sz="2200" dirty="0" smtClean="0"/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827584" y="4400647"/>
            <a:ext cx="756084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lvl="0" indent="-342900" eaLnBrk="0" hangingPunct="0">
              <a:spcBef>
                <a:spcPct val="20000"/>
              </a:spcBef>
              <a:buClr>
                <a:schemeClr val="folHlink"/>
              </a:buClr>
              <a:buSzPct val="90000"/>
            </a:pPr>
            <a:endParaRPr lang="cs-CZ" sz="2200" dirty="0" smtClean="0">
              <a:latin typeface="+mn-lt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611560" y="1484784"/>
            <a:ext cx="8345289" cy="4968552"/>
          </a:xfrm>
        </p:spPr>
        <p:txBody>
          <a:bodyPr/>
          <a:lstStyle/>
          <a:p>
            <a:pPr lvl="0">
              <a:buNone/>
            </a:pPr>
            <a:r>
              <a:rPr lang="cs-CZ" sz="2200" dirty="0" smtClean="0"/>
              <a:t> </a:t>
            </a:r>
          </a:p>
          <a:p>
            <a:pPr marL="0" lvl="0" indent="0">
              <a:buNone/>
            </a:pPr>
            <a:r>
              <a:rPr lang="cs-CZ" sz="2200" b="1" u="sng" dirty="0" smtClean="0"/>
              <a:t>Pokud se uchazeč k přijímací zkoušce nedostaví</a:t>
            </a:r>
            <a:r>
              <a:rPr lang="cs-CZ" sz="2200" b="1" dirty="0" smtClean="0"/>
              <a:t>:</a:t>
            </a:r>
          </a:p>
          <a:p>
            <a:pPr lvl="0">
              <a:buFont typeface="Wingdings" pitchFamily="2" charset="2"/>
              <a:buChar char="q"/>
            </a:pPr>
            <a:endParaRPr lang="cs-CZ" sz="2200" dirty="0" smtClean="0"/>
          </a:p>
          <a:p>
            <a:pPr lvl="2">
              <a:buFont typeface="Wingdings" pitchFamily="2" charset="2"/>
              <a:buChar char="q"/>
            </a:pPr>
            <a:r>
              <a:rPr lang="cs-CZ" sz="2200" dirty="0" smtClean="0"/>
              <a:t>jen vážné důvody (např. zdravotní);</a:t>
            </a:r>
          </a:p>
          <a:p>
            <a:pPr lvl="2">
              <a:buFont typeface="Wingdings" pitchFamily="2" charset="2"/>
              <a:buChar char="q"/>
            </a:pPr>
            <a:r>
              <a:rPr lang="cs-CZ" sz="2200" dirty="0" smtClean="0"/>
              <a:t>písemná omluva do 3 dnů řediteli dané školy;</a:t>
            </a:r>
          </a:p>
          <a:p>
            <a:pPr marL="914400" lvl="2" indent="0">
              <a:buNone/>
            </a:pPr>
            <a:endParaRPr lang="cs-CZ" sz="2200" dirty="0" smtClean="0"/>
          </a:p>
          <a:p>
            <a:pPr lvl="2">
              <a:buFont typeface="Wingdings" pitchFamily="2" charset="2"/>
              <a:buChar char="q"/>
            </a:pPr>
            <a:r>
              <a:rPr lang="cs-CZ" sz="2200" b="1" u="sng" dirty="0" smtClean="0"/>
              <a:t>náhradní termín JPZ </a:t>
            </a:r>
            <a:r>
              <a:rPr lang="cs-CZ" sz="2200" dirty="0" smtClean="0"/>
              <a:t>stanovilo MŠMT:</a:t>
            </a:r>
          </a:p>
          <a:p>
            <a:pPr marL="914400" lvl="2" indent="0">
              <a:buNone/>
            </a:pPr>
            <a:r>
              <a:rPr lang="cs-CZ" sz="2200" dirty="0" smtClean="0"/>
              <a:t>   1</a:t>
            </a:r>
            <a:r>
              <a:rPr lang="cs-CZ" sz="2200" dirty="0"/>
              <a:t>. termín: </a:t>
            </a:r>
            <a:r>
              <a:rPr lang="cs-CZ" sz="2200" b="1" dirty="0" smtClean="0">
                <a:solidFill>
                  <a:srgbClr val="FF0000"/>
                </a:solidFill>
              </a:rPr>
              <a:t>10. </a:t>
            </a:r>
            <a:r>
              <a:rPr lang="cs-CZ" sz="2200" b="1" dirty="0">
                <a:solidFill>
                  <a:srgbClr val="FF0000"/>
                </a:solidFill>
              </a:rPr>
              <a:t>května </a:t>
            </a:r>
            <a:r>
              <a:rPr lang="cs-CZ" sz="2200" b="1" dirty="0" smtClean="0">
                <a:solidFill>
                  <a:srgbClr val="FF0000"/>
                </a:solidFill>
              </a:rPr>
              <a:t>2022;</a:t>
            </a:r>
            <a:endParaRPr lang="cs-CZ" sz="22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200" dirty="0"/>
              <a:t>            </a:t>
            </a:r>
            <a:r>
              <a:rPr lang="cs-CZ" sz="2200" dirty="0" smtClean="0"/>
              <a:t>   2</a:t>
            </a:r>
            <a:r>
              <a:rPr lang="cs-CZ" sz="2200" dirty="0"/>
              <a:t>. termín: </a:t>
            </a:r>
            <a:r>
              <a:rPr lang="cs-CZ" sz="2200" b="1" dirty="0" smtClean="0">
                <a:solidFill>
                  <a:srgbClr val="FF0000"/>
                </a:solidFill>
              </a:rPr>
              <a:t>11. </a:t>
            </a:r>
            <a:r>
              <a:rPr lang="cs-CZ" sz="2200" b="1" dirty="0">
                <a:solidFill>
                  <a:srgbClr val="FF0000"/>
                </a:solidFill>
              </a:rPr>
              <a:t>května </a:t>
            </a:r>
            <a:r>
              <a:rPr lang="cs-CZ" sz="2200" b="1" dirty="0" smtClean="0">
                <a:solidFill>
                  <a:srgbClr val="FF0000"/>
                </a:solidFill>
              </a:rPr>
              <a:t>2022.</a:t>
            </a:r>
          </a:p>
          <a:p>
            <a:pPr marL="0" indent="0">
              <a:buNone/>
            </a:pPr>
            <a:endParaRPr lang="cs-CZ" sz="2200" b="1" dirty="0" smtClean="0">
              <a:solidFill>
                <a:srgbClr val="FF0000"/>
              </a:solidFill>
            </a:endParaRPr>
          </a:p>
          <a:p>
            <a:pPr lvl="2">
              <a:buFont typeface="Wingdings" pitchFamily="2" charset="2"/>
              <a:buChar char="q"/>
            </a:pPr>
            <a:endParaRPr lang="cs-CZ" sz="2200" dirty="0" smtClean="0"/>
          </a:p>
          <a:p>
            <a:endParaRPr lang="cs-CZ" sz="2200" b="1" dirty="0" smtClean="0"/>
          </a:p>
          <a:p>
            <a:pPr algn="just" eaLnBrk="1" hangingPunct="1">
              <a:buSzPct val="75000"/>
              <a:buNone/>
            </a:pPr>
            <a:endParaRPr lang="cs-CZ" sz="2200" b="1" dirty="0" smtClean="0">
              <a:solidFill>
                <a:srgbClr val="FF0000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Výsledky JPZ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r>
              <a:rPr lang="cs-CZ" dirty="0"/>
              <a:t>Centrum zpřístupní řediteli školy hodnocení uchazečů v jednotné přijímací zkoušce nejpozději </a:t>
            </a:r>
            <a:r>
              <a:rPr lang="cs-CZ" b="1" dirty="0">
                <a:solidFill>
                  <a:srgbClr val="FF0000"/>
                </a:solidFill>
              </a:rPr>
              <a:t>28. dubna 2022</a:t>
            </a:r>
            <a:r>
              <a:rPr lang="cs-CZ" dirty="0"/>
              <a:t>. </a:t>
            </a:r>
            <a:endParaRPr lang="cs-CZ" dirty="0" smtClean="0"/>
          </a:p>
          <a:p>
            <a:r>
              <a:rPr lang="cs-CZ" dirty="0" smtClean="0"/>
              <a:t>Ředitel </a:t>
            </a:r>
            <a:r>
              <a:rPr lang="cs-CZ" dirty="0"/>
              <a:t>školy ukončí hodnocení přijímacího řízení a zveřejní seznam přijatých uchazečů nejpozději </a:t>
            </a:r>
            <a:r>
              <a:rPr lang="cs-CZ" dirty="0">
                <a:solidFill>
                  <a:srgbClr val="FF0000"/>
                </a:solidFill>
              </a:rPr>
              <a:t>do 2 pracovních dnů </a:t>
            </a:r>
            <a:r>
              <a:rPr lang="cs-CZ" dirty="0"/>
              <a:t>od zpřístupnění hodnocení uchazečů Centrem.</a:t>
            </a:r>
          </a:p>
        </p:txBody>
      </p:sp>
    </p:spTree>
    <p:extLst>
      <p:ext uri="{BB962C8B-B14F-4D97-AF65-F5344CB8AC3E}">
        <p14:creationId xmlns:p14="http://schemas.microsoft.com/office/powerpoint/2010/main" val="17410569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4213" y="1484784"/>
            <a:ext cx="7991475" cy="4968552"/>
          </a:xfrm>
        </p:spPr>
        <p:txBody>
          <a:bodyPr/>
          <a:lstStyle/>
          <a:p>
            <a:pPr algn="just">
              <a:buNone/>
            </a:pPr>
            <a:endParaRPr lang="cs-CZ" sz="2200" dirty="0" smtClean="0"/>
          </a:p>
          <a:p>
            <a:pPr marL="0" lvl="0" indent="0" algn="just">
              <a:buNone/>
            </a:pPr>
            <a:r>
              <a:rPr lang="cs-CZ" sz="2200" u="sng" dirty="0" smtClean="0"/>
              <a:t>K čemu slouží zápisový lístek:</a:t>
            </a:r>
          </a:p>
          <a:p>
            <a:pPr algn="just">
              <a:buFont typeface="Wingdings" pitchFamily="2" charset="2"/>
              <a:buChar char="q"/>
            </a:pPr>
            <a:r>
              <a:rPr lang="cs-CZ" sz="2200" dirty="0" smtClean="0"/>
              <a:t>Zápisový lístek slouží</a:t>
            </a:r>
            <a:r>
              <a:rPr lang="cs-CZ" sz="2200" i="1" dirty="0" smtClean="0"/>
              <a:t> </a:t>
            </a:r>
            <a:r>
              <a:rPr lang="cs-CZ" sz="2200" dirty="0" smtClean="0"/>
              <a:t>k potvrzení úmyslu uchazeče stát se   žákem příslušného oboru vzdělání na dané střední škole.</a:t>
            </a:r>
          </a:p>
          <a:p>
            <a:pPr algn="just">
              <a:buFont typeface="Wingdings" pitchFamily="2" charset="2"/>
              <a:buChar char="q"/>
            </a:pPr>
            <a:endParaRPr lang="cs-CZ" sz="2200" dirty="0" smtClean="0"/>
          </a:p>
          <a:p>
            <a:pPr algn="just">
              <a:buFont typeface="Wingdings" pitchFamily="2" charset="2"/>
              <a:buChar char="q"/>
            </a:pPr>
            <a:r>
              <a:rPr lang="cs-CZ" sz="2200" dirty="0" smtClean="0"/>
              <a:t>Každý uchazeč o vzdělání ve střední škole obdrží </a:t>
            </a:r>
            <a:r>
              <a:rPr lang="cs-CZ" sz="2200" b="1" u="sng" dirty="0" smtClean="0"/>
              <a:t>jeden zápisový lístek</a:t>
            </a:r>
            <a:r>
              <a:rPr lang="cs-CZ" sz="2200" u="sng" dirty="0" smtClean="0"/>
              <a:t>.</a:t>
            </a:r>
          </a:p>
          <a:p>
            <a:pPr marL="0" indent="0" algn="just">
              <a:buNone/>
            </a:pPr>
            <a:endParaRPr lang="cs-CZ" sz="2200" dirty="0" smtClean="0"/>
          </a:p>
          <a:p>
            <a:pPr marL="0" lvl="0" indent="0" algn="just">
              <a:buNone/>
            </a:pPr>
            <a:r>
              <a:rPr lang="cs-CZ" sz="2200" u="sng" dirty="0" smtClean="0"/>
              <a:t>Povinnost odevzdat zápisový lístek se vztahuje</a:t>
            </a:r>
            <a:r>
              <a:rPr lang="cs-CZ" sz="2200" u="sng" dirty="0" smtClean="0">
                <a:solidFill>
                  <a:schemeClr val="accent4"/>
                </a:solidFill>
              </a:rPr>
              <a:t>:</a:t>
            </a:r>
            <a:endParaRPr lang="cs-CZ" sz="2200" u="sng" dirty="0" smtClean="0">
              <a:solidFill>
                <a:srgbClr val="00B0F0"/>
              </a:solidFill>
            </a:endParaRPr>
          </a:p>
          <a:p>
            <a:pPr marL="0" indent="0" algn="just">
              <a:buNone/>
            </a:pPr>
            <a:r>
              <a:rPr lang="cs-CZ" sz="2200" b="1" dirty="0" smtClean="0"/>
              <a:t>Pouze</a:t>
            </a:r>
            <a:r>
              <a:rPr lang="cs-CZ" sz="2200" dirty="0" smtClean="0"/>
              <a:t> na uchazeče o </a:t>
            </a:r>
            <a:r>
              <a:rPr lang="cs-CZ" sz="2200" b="1" dirty="0" smtClean="0"/>
              <a:t>denní formu studia</a:t>
            </a:r>
            <a:endParaRPr lang="cs-CZ" sz="2200" dirty="0" smtClean="0"/>
          </a:p>
          <a:p>
            <a:pPr marL="0" indent="0" algn="just">
              <a:buNone/>
            </a:pPr>
            <a:r>
              <a:rPr lang="cs-CZ" sz="2200" dirty="0" smtClean="0"/>
              <a:t>(nevztahuje se  - NS, ZKMZ, ZKVL a OFV).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611560" y="404813"/>
            <a:ext cx="4032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 smtClean="0"/>
              <a:t>Zápisový lístek § 60g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628800"/>
            <a:ext cx="7991475" cy="4464422"/>
          </a:xfrm>
        </p:spPr>
        <p:txBody>
          <a:bodyPr/>
          <a:lstStyle/>
          <a:p>
            <a:pPr lvl="0" algn="just">
              <a:buNone/>
            </a:pPr>
            <a:r>
              <a:rPr lang="cs-CZ" sz="2200" b="1" u="sng" dirty="0" smtClean="0"/>
              <a:t>Kde uchazeč obdrží zápisový lístek:</a:t>
            </a:r>
            <a:r>
              <a:rPr lang="cs-CZ" sz="2200" b="1" i="1" u="sng" dirty="0" smtClean="0"/>
              <a:t> </a:t>
            </a:r>
          </a:p>
          <a:p>
            <a:pPr lvl="0" algn="just">
              <a:buNone/>
            </a:pPr>
            <a:endParaRPr lang="cs-CZ" sz="2200" dirty="0" smtClean="0"/>
          </a:p>
          <a:p>
            <a:pPr algn="just">
              <a:buFont typeface="Wingdings" pitchFamily="2" charset="2"/>
              <a:buChar char="q"/>
            </a:pPr>
            <a:r>
              <a:rPr lang="cs-CZ" sz="2200" dirty="0" smtClean="0"/>
              <a:t>Uchazeč, který </a:t>
            </a:r>
            <a:r>
              <a:rPr lang="cs-CZ" sz="2200" u="sng" dirty="0"/>
              <a:t>je žákem ZŠ</a:t>
            </a:r>
            <a:r>
              <a:rPr lang="cs-CZ" sz="2200" dirty="0" smtClean="0"/>
              <a:t>, obdrží zápisový lístek </a:t>
            </a:r>
            <a:r>
              <a:rPr lang="cs-CZ" sz="2200" u="sng" dirty="0"/>
              <a:t>na této základní škole</a:t>
            </a:r>
            <a:r>
              <a:rPr lang="cs-CZ" sz="2200" dirty="0" smtClean="0"/>
              <a:t> </a:t>
            </a:r>
            <a:r>
              <a:rPr lang="cs-CZ" sz="2200" dirty="0" smtClean="0">
                <a:solidFill>
                  <a:srgbClr val="FF0000"/>
                </a:solidFill>
              </a:rPr>
              <a:t>(do 15. března).</a:t>
            </a:r>
          </a:p>
          <a:p>
            <a:pPr marL="0" indent="0" algn="just">
              <a:buNone/>
            </a:pPr>
            <a:endParaRPr lang="cs-CZ" sz="2200" dirty="0" smtClean="0"/>
          </a:p>
          <a:p>
            <a:endParaRPr lang="cs-CZ" sz="2200" dirty="0"/>
          </a:p>
        </p:txBody>
      </p:sp>
      <p:sp>
        <p:nvSpPr>
          <p:cNvPr id="5" name="Obdélník 4"/>
          <p:cNvSpPr/>
          <p:nvPr/>
        </p:nvSpPr>
        <p:spPr>
          <a:xfrm>
            <a:off x="611560" y="404814"/>
            <a:ext cx="49119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/>
              <a:t>Zápisový </a:t>
            </a:r>
            <a:r>
              <a:rPr lang="cs-CZ" sz="2400" b="1" dirty="0" smtClean="0"/>
              <a:t>lístek § </a:t>
            </a:r>
            <a:r>
              <a:rPr lang="cs-CZ" sz="2400" b="1" dirty="0"/>
              <a:t>60g</a:t>
            </a:r>
            <a:endParaRPr lang="cs-CZ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8075240" cy="1232173"/>
          </a:xfrm>
        </p:spPr>
        <p:txBody>
          <a:bodyPr/>
          <a:lstStyle/>
          <a:p>
            <a:r>
              <a:rPr lang="cs-CZ" sz="2400" b="1" dirty="0">
                <a:solidFill>
                  <a:schemeClr val="tx1"/>
                </a:solidFill>
                <a:latin typeface="+mn-lt"/>
              </a:rPr>
              <a:t>Zápisový </a:t>
            </a:r>
            <a:r>
              <a:rPr lang="cs-CZ" sz="2400" b="1" dirty="0" smtClean="0">
                <a:solidFill>
                  <a:schemeClr val="tx1"/>
                </a:solidFill>
                <a:latin typeface="+mn-lt"/>
              </a:rPr>
              <a:t>lístek § </a:t>
            </a:r>
            <a:r>
              <a:rPr lang="cs-CZ" sz="2400" b="1" dirty="0">
                <a:solidFill>
                  <a:schemeClr val="tx1"/>
                </a:solidFill>
                <a:latin typeface="+mn-lt"/>
              </a:rPr>
              <a:t>60g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1988840"/>
            <a:ext cx="7991475" cy="3888085"/>
          </a:xfrm>
        </p:spPr>
        <p:txBody>
          <a:bodyPr/>
          <a:lstStyle/>
          <a:p>
            <a:endParaRPr lang="cs-CZ" dirty="0" smtClean="0"/>
          </a:p>
          <a:p>
            <a:pPr>
              <a:buNone/>
            </a:pPr>
            <a:endParaRPr lang="cs-CZ" dirty="0"/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755576" y="2003414"/>
            <a:ext cx="8208912" cy="4087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cs-CZ" sz="2200" b="1" i="0" u="sng" strike="noStrike" cap="none" normalizeH="0" baseline="0" dirty="0" smtClean="0">
                <a:ln>
                  <a:noFill/>
                </a:ln>
                <a:effectLst/>
                <a:latin typeface="+mn-lt"/>
                <a:ea typeface="Calibri" pitchFamily="34" charset="0"/>
                <a:cs typeface="Calibri" pitchFamily="34" charset="0"/>
              </a:rPr>
              <a:t>Postup při odevzdávání zápisového lístku: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cs-CZ" sz="2200" b="1" i="0" u="none" strike="noStrike" cap="none" normalizeH="0" baseline="0" dirty="0" smtClean="0">
              <a:ln>
                <a:noFill/>
              </a:ln>
              <a:effectLst/>
              <a:latin typeface="+mn-lt"/>
              <a:cs typeface="Arial" pitchFamily="34" charset="0"/>
            </a:endParaRPr>
          </a:p>
          <a:p>
            <a:pPr marL="342900" marR="0" lvl="0" indent="-342900" algn="just" defTabSz="914400" eaLnBrk="0" latinLnBrk="0" hangingPunct="0">
              <a:lnSpc>
                <a:spcPct val="100000"/>
              </a:lnSpc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q"/>
              <a:tabLst/>
            </a:pPr>
            <a:r>
              <a:rPr lang="cs-CZ" sz="2200" dirty="0" smtClean="0">
                <a:latin typeface="+mn-lt"/>
                <a:cs typeface="+mn-cs"/>
              </a:rPr>
              <a:t>Svůj úmysl vzdělávat se v dané střední škole potvrdí uchazeč nebo zákonný zástupce odevzdáním ZL řediteli školy nejpozději </a:t>
            </a:r>
            <a:r>
              <a:rPr lang="cs-CZ" sz="2200" b="1" u="sng" dirty="0" smtClean="0">
                <a:solidFill>
                  <a:srgbClr val="FF0000"/>
                </a:solidFill>
                <a:latin typeface="+mn-lt"/>
                <a:cs typeface="+mn-cs"/>
              </a:rPr>
              <a:t>do 10 pracovních dnů </a:t>
            </a:r>
            <a:r>
              <a:rPr lang="cs-CZ" sz="2200" dirty="0" smtClean="0">
                <a:latin typeface="+mn-lt"/>
                <a:cs typeface="+mn-cs"/>
              </a:rPr>
              <a:t>ode dne oznámení - zveřejnění rozhodnutí. </a:t>
            </a:r>
            <a:r>
              <a:rPr lang="cs-CZ" sz="2200" b="1" dirty="0" smtClean="0">
                <a:latin typeface="+mn-lt"/>
                <a:cs typeface="+mn-cs"/>
              </a:rPr>
              <a:t>U uchazečů s „ústavní výchovou“ může potvrdit ředitel příslušného zařízení.</a:t>
            </a:r>
          </a:p>
          <a:p>
            <a:pPr marL="342900" marR="0" lvl="0" indent="-342900" algn="just" defTabSz="914400" eaLnBrk="0" latinLnBrk="0" hangingPunct="0">
              <a:lnSpc>
                <a:spcPct val="100000"/>
              </a:lnSpc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q"/>
              <a:tabLst/>
            </a:pPr>
            <a:endParaRPr lang="cs-CZ" sz="2200" dirty="0" smtClean="0">
              <a:latin typeface="+mn-lt"/>
              <a:cs typeface="+mn-cs"/>
            </a:endParaRPr>
          </a:p>
          <a:p>
            <a:pPr marL="342900" indent="-342900" algn="just" eaLnBrk="0" hangingPunct="0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q"/>
            </a:pPr>
            <a:r>
              <a:rPr lang="cs-CZ" sz="2200" b="1" dirty="0" smtClean="0"/>
              <a:t>ZL se také považuje za </a:t>
            </a:r>
            <a:r>
              <a:rPr lang="cs-CZ" sz="2200" b="1" u="sng" dirty="0" smtClean="0"/>
              <a:t>včas</a:t>
            </a:r>
            <a:r>
              <a:rPr lang="cs-CZ" sz="2200" b="1" dirty="0" smtClean="0"/>
              <a:t> odevzdaný, pokud byl v této lhůtě </a:t>
            </a:r>
            <a:r>
              <a:rPr lang="cs-CZ" sz="2200" b="1" u="sng" dirty="0" smtClean="0"/>
              <a:t>předán k přepravě provozovateli poštovních služeb</a:t>
            </a:r>
            <a:r>
              <a:rPr lang="cs-CZ" sz="2200" b="1" dirty="0" smtClean="0"/>
              <a:t>.</a:t>
            </a:r>
          </a:p>
          <a:p>
            <a:pPr marR="0" lvl="0" algn="just" defTabSz="914400" eaLnBrk="0" latinLnBrk="0" hangingPunct="0">
              <a:lnSpc>
                <a:spcPct val="100000"/>
              </a:lnSpc>
              <a:spcBef>
                <a:spcPct val="20000"/>
              </a:spcBef>
              <a:buClr>
                <a:schemeClr val="folHlink"/>
              </a:buClr>
              <a:buSzPct val="90000"/>
              <a:tabLst/>
            </a:pPr>
            <a:endParaRPr lang="cs-CZ" sz="2200" dirty="0" smtClean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Jednotlivé kroky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cs-CZ" dirty="0" smtClean="0"/>
              <a:t>Do vánočních prázdnin- </a:t>
            </a:r>
            <a:r>
              <a:rPr lang="cs-CZ" dirty="0" smtClean="0">
                <a:solidFill>
                  <a:srgbClr val="FF0000"/>
                </a:solidFill>
              </a:rPr>
              <a:t>23.12.2021 se rozhodnout</a:t>
            </a:r>
            <a:r>
              <a:rPr lang="cs-CZ" dirty="0" smtClean="0"/>
              <a:t>, na kterou školu se žáci budou hlásit</a:t>
            </a:r>
          </a:p>
          <a:p>
            <a:endParaRPr lang="cs-CZ" dirty="0" smtClean="0"/>
          </a:p>
          <a:p>
            <a:r>
              <a:rPr lang="cs-CZ" dirty="0" smtClean="0"/>
              <a:t>Ve chvíli, kdy budou rozhodnuti, </a:t>
            </a:r>
            <a:r>
              <a:rPr lang="cs-CZ" dirty="0" smtClean="0">
                <a:solidFill>
                  <a:srgbClr val="FF0000"/>
                </a:solidFill>
              </a:rPr>
              <a:t>kontaktovat výchovného poradce s názvem školy</a:t>
            </a:r>
            <a:r>
              <a:rPr lang="cs-CZ" dirty="0" smtClean="0"/>
              <a:t>- viz. Katalog škol</a:t>
            </a:r>
          </a:p>
          <a:p>
            <a:endParaRPr lang="cs-CZ" dirty="0" smtClean="0"/>
          </a:p>
          <a:p>
            <a:r>
              <a:rPr lang="cs-CZ" dirty="0" smtClean="0"/>
              <a:t>Nejzazší termín k uvedení 2 vybraných škol- </a:t>
            </a:r>
            <a:r>
              <a:rPr lang="cs-CZ" dirty="0" smtClean="0">
                <a:solidFill>
                  <a:srgbClr val="FF0000"/>
                </a:solidFill>
              </a:rPr>
              <a:t>konec ledna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8030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1560" y="404813"/>
            <a:ext cx="8075240" cy="1016000"/>
          </a:xfrm>
        </p:spPr>
        <p:txBody>
          <a:bodyPr/>
          <a:lstStyle/>
          <a:p>
            <a:r>
              <a:rPr lang="cs-CZ" sz="2400" b="1" dirty="0">
                <a:solidFill>
                  <a:schemeClr val="tx1"/>
                </a:solidFill>
                <a:latin typeface="+mn-lt"/>
              </a:rPr>
              <a:t>Zápisový </a:t>
            </a:r>
            <a:r>
              <a:rPr lang="cs-CZ" sz="2400" b="1" dirty="0" smtClean="0">
                <a:solidFill>
                  <a:schemeClr val="tx1"/>
                </a:solidFill>
                <a:latin typeface="+mn-lt"/>
              </a:rPr>
              <a:t>lístek § </a:t>
            </a:r>
            <a:r>
              <a:rPr lang="cs-CZ" sz="2400" b="1" dirty="0">
                <a:solidFill>
                  <a:schemeClr val="tx1"/>
                </a:solidFill>
                <a:latin typeface="+mn-lt"/>
              </a:rPr>
              <a:t>60g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916832"/>
            <a:ext cx="7772400" cy="3710037"/>
          </a:xfrm>
        </p:spPr>
        <p:txBody>
          <a:bodyPr/>
          <a:lstStyle/>
          <a:p>
            <a:pPr marL="0" lvl="1" indent="0">
              <a:buNone/>
            </a:pPr>
            <a:r>
              <a:rPr lang="cs-CZ" sz="2200" kern="1200" dirty="0"/>
              <a:t>Zápisový lístek </a:t>
            </a:r>
            <a:r>
              <a:rPr lang="cs-CZ" sz="2200" b="1" u="sng" kern="1200" dirty="0"/>
              <a:t>lze uplatnit jen jednou</a:t>
            </a:r>
            <a:r>
              <a:rPr lang="cs-CZ" sz="2200" kern="1200" dirty="0"/>
              <a:t>, nelze ho vzít </a:t>
            </a:r>
            <a:r>
              <a:rPr lang="cs-CZ" sz="2200" kern="1200" dirty="0" smtClean="0"/>
              <a:t>zpět. </a:t>
            </a:r>
          </a:p>
          <a:p>
            <a:pPr marL="0" lvl="1" indent="0">
              <a:buNone/>
            </a:pPr>
            <a:endParaRPr lang="cs-CZ" sz="2200" kern="1200" dirty="0" smtClean="0"/>
          </a:p>
          <a:p>
            <a:pPr marL="0" lvl="1" indent="0">
              <a:buNone/>
            </a:pPr>
            <a:r>
              <a:rPr lang="cs-CZ" sz="2200" b="1" u="sng" kern="1200" dirty="0"/>
              <a:t>T</a:t>
            </a:r>
            <a:r>
              <a:rPr lang="cs-CZ" sz="2200" b="1" u="sng" kern="1200" dirty="0" smtClean="0"/>
              <a:t>o </a:t>
            </a:r>
            <a:r>
              <a:rPr lang="cs-CZ" sz="2200" b="1" u="sng" kern="1200" dirty="0"/>
              <a:t>neplatí v případě</a:t>
            </a:r>
            <a:r>
              <a:rPr lang="cs-CZ" sz="2200" b="1" kern="1200" dirty="0"/>
              <a:t> </a:t>
            </a:r>
            <a:r>
              <a:rPr lang="cs-CZ" sz="2200" b="1" kern="1200" dirty="0" smtClean="0"/>
              <a:t> kdy</a:t>
            </a:r>
            <a:r>
              <a:rPr lang="cs-CZ" sz="2200" kern="1200" dirty="0" smtClean="0"/>
              <a:t>: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cs-CZ" sz="2200" kern="1200" dirty="0"/>
              <a:t>U</a:t>
            </a:r>
            <a:r>
              <a:rPr lang="cs-CZ" sz="2200" kern="1200" dirty="0" smtClean="0"/>
              <a:t>chazeč chce uplatnit zápisový lístek v rámci přijímacího řízení, kde byl přijat na </a:t>
            </a:r>
            <a:r>
              <a:rPr lang="cs-CZ" sz="2200" b="1" kern="1200" dirty="0" smtClean="0"/>
              <a:t>základě odvolání.</a:t>
            </a:r>
          </a:p>
          <a:p>
            <a:pPr marL="0" lvl="1" indent="0">
              <a:buNone/>
            </a:pPr>
            <a:endParaRPr lang="cs-CZ" sz="2000" b="1" kern="1200" dirty="0"/>
          </a:p>
          <a:p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1134963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Kariérový poradce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Mgr. P. Andrýsková - </a:t>
            </a:r>
            <a:r>
              <a:rPr lang="cs-CZ" dirty="0"/>
              <a:t> 573 902 307</a:t>
            </a:r>
            <a:endParaRPr lang="cs-CZ" dirty="0" smtClean="0"/>
          </a:p>
          <a:p>
            <a:r>
              <a:rPr lang="cs-CZ" dirty="0" smtClean="0"/>
              <a:t>Září – Atlas školství + zmapování</a:t>
            </a:r>
          </a:p>
          <a:p>
            <a:r>
              <a:rPr lang="cs-CZ" dirty="0" smtClean="0"/>
              <a:t>Říjen – prosinec – rozhodování, individuální konzultace</a:t>
            </a:r>
          </a:p>
          <a:p>
            <a:r>
              <a:rPr lang="cs-CZ" dirty="0" smtClean="0"/>
              <a:t>23.11. – Burza SŠ – od 16:30 hod. – 2. patro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29638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/>
            <a:endParaRPr lang="cs-CZ" sz="2400" kern="1200" dirty="0" smtClean="0">
              <a:latin typeface="Teuton Normal CE" pitchFamily="2" charset="0"/>
            </a:endParaRPr>
          </a:p>
          <a:p>
            <a:pPr lvl="0" algn="ctr"/>
            <a:endParaRPr lang="cs-CZ" sz="2400" kern="1200" dirty="0" smtClean="0">
              <a:latin typeface="Teuton Normal CE" pitchFamily="2" charset="0"/>
            </a:endParaRPr>
          </a:p>
          <a:p>
            <a:pPr lvl="0" algn="ctr">
              <a:buNone/>
            </a:pPr>
            <a:r>
              <a:rPr lang="cs-CZ" sz="2800" b="1" kern="1200" dirty="0" smtClean="0"/>
              <a:t>Děkuji za pozornost</a:t>
            </a:r>
          </a:p>
          <a:p>
            <a:pPr lvl="0">
              <a:buFont typeface="Arial" pitchFamily="34" charset="0"/>
              <a:buChar char="•"/>
            </a:pPr>
            <a:endParaRPr lang="cs-CZ" sz="2400" kern="1200" dirty="0" smtClean="0"/>
          </a:p>
          <a:p>
            <a:pPr lvl="0"/>
            <a:endParaRPr lang="cs-CZ" sz="2400" kern="1200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8246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899592" y="31494"/>
            <a:ext cx="7772400" cy="2189163"/>
          </a:xfrm>
        </p:spPr>
        <p:txBody>
          <a:bodyPr/>
          <a:lstStyle/>
          <a:p>
            <a:r>
              <a:rPr lang="cs-CZ" dirty="0" smtClean="0"/>
              <a:t>Přihlášky:</a:t>
            </a:r>
          </a:p>
          <a:p>
            <a:r>
              <a:rPr lang="cs-CZ" dirty="0" smtClean="0"/>
              <a:t>- 2 stejnopisy žák obdrží </a:t>
            </a:r>
            <a:r>
              <a:rPr lang="cs-CZ" dirty="0" smtClean="0">
                <a:solidFill>
                  <a:srgbClr val="FF0000"/>
                </a:solidFill>
              </a:rPr>
              <a:t>31. 1. 2022- spolu s vysvědčením</a:t>
            </a:r>
          </a:p>
          <a:p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smtClean="0">
                <a:solidFill>
                  <a:srgbClr val="00040C"/>
                </a:solidFill>
              </a:rPr>
              <a:t>Přihlášky si přijde vyzvednout s </a:t>
            </a:r>
            <a:r>
              <a:rPr lang="cs-CZ" dirty="0" smtClean="0">
                <a:solidFill>
                  <a:srgbClr val="FF0000"/>
                </a:solidFill>
              </a:rPr>
              <a:t>pevnou složkou</a:t>
            </a:r>
          </a:p>
          <a:p>
            <a:pPr marL="0" indent="0">
              <a:buNone/>
            </a:pPr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smtClean="0">
                <a:solidFill>
                  <a:srgbClr val="00040C"/>
                </a:solidFill>
              </a:rPr>
              <a:t>Pokud škola vyžaduje potvrzení lékaře, ihned zanese přihlášky k </a:t>
            </a:r>
            <a:r>
              <a:rPr lang="cs-CZ" dirty="0" smtClean="0">
                <a:solidFill>
                  <a:srgbClr val="FF0000"/>
                </a:solidFill>
              </a:rPr>
              <a:t>potvrzení ošetřujícímu lékaři </a:t>
            </a:r>
            <a:r>
              <a:rPr lang="cs-CZ" dirty="0" smtClean="0">
                <a:solidFill>
                  <a:srgbClr val="00040C"/>
                </a:solidFill>
              </a:rPr>
              <a:t>(má k potvrzení nárok na delší dobu)</a:t>
            </a:r>
            <a:endParaRPr lang="cs-CZ" dirty="0">
              <a:solidFill>
                <a:srgbClr val="00040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4894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u="sng" dirty="0">
                <a:solidFill>
                  <a:srgbClr val="FF0000"/>
                </a:solidFill>
              </a:rPr>
              <a:t>1/ </a:t>
            </a:r>
            <a:r>
              <a:rPr lang="cs-CZ" sz="3200" u="sng" dirty="0" smtClean="0">
                <a:solidFill>
                  <a:srgbClr val="FF0000"/>
                </a:solidFill>
              </a:rPr>
              <a:t>Žáci konají</a:t>
            </a:r>
            <a:r>
              <a:rPr lang="cs-CZ" sz="3200" u="sng" dirty="0">
                <a:solidFill>
                  <a:srgbClr val="FF0000"/>
                </a:solidFill>
              </a:rPr>
              <a:t> JPZ= JEDNOTNÁ PŘIJÍMACÍ ZKOUŠKA, tzv. </a:t>
            </a:r>
            <a:r>
              <a:rPr lang="cs-CZ" sz="3200" u="sng" dirty="0" err="1">
                <a:solidFill>
                  <a:srgbClr val="FF0000"/>
                </a:solidFill>
              </a:rPr>
              <a:t>Cermat</a:t>
            </a:r>
            <a:r>
              <a:rPr lang="cs-CZ" sz="3200" u="sng" dirty="0">
                <a:solidFill>
                  <a:srgbClr val="FF0000"/>
                </a:solidFill>
              </a:rPr>
              <a:t> testy</a:t>
            </a:r>
            <a:r>
              <a:rPr lang="cs-CZ" sz="3200" dirty="0"/>
              <a:t/>
            </a:r>
            <a:br>
              <a:rPr lang="cs-CZ" sz="3200" dirty="0"/>
            </a:br>
            <a:endParaRPr lang="cs-CZ" sz="320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cs-CZ" dirty="0" smtClean="0"/>
              <a:t>Každý uchazeč </a:t>
            </a:r>
            <a:r>
              <a:rPr lang="cs-CZ" dirty="0"/>
              <a:t>má právo konat JPZ dvakrát,  v prvním stanoveném termínu ve škole uvedené na přihlášce v prvním pořadí, ve druhém stanoveném termínu ve škole uvedené na přihlášce ve druhém pořadí.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0978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cs-CZ" dirty="0"/>
              <a:t>Pokud má uchazeč na přihlášce uvedenu školu, která JPZ nekoná (buď z důvodu konání pouze školní přijímací zkoušky nebo z důvodu nekonání přijímací zkoušky vůbec), koná uchazeč JPZ ve dvou termínech na té škole uvedené v přihlášce, která JPZ koná.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07407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cs-CZ" dirty="0"/>
              <a:t>Informaci o místu a čase konání JPZ i školní přijímací zkoušky získá uchazeč z pozvánky zaslané ředitelem školy nejpozději 14 dní před konáním této zkoušky.</a:t>
            </a:r>
            <a:br>
              <a:rPr lang="cs-CZ" dirty="0"/>
            </a:br>
            <a:r>
              <a:rPr lang="cs-CZ" dirty="0"/>
              <a:t>Sledujte pozorně email (pozor rovněž na kontrolu složky Nevyžádaná pošta), který </a:t>
            </a:r>
            <a:r>
              <a:rPr lang="cs-CZ" dirty="0" smtClean="0"/>
              <a:t>uvedete </a:t>
            </a:r>
            <a:r>
              <a:rPr lang="cs-CZ" dirty="0"/>
              <a:t>v </a:t>
            </a:r>
            <a:r>
              <a:rPr lang="cs-CZ" dirty="0" smtClean="0"/>
              <a:t>přihlášce.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Na tento email obdržíte veškeré informace týkající se přijímacího řízení.</a:t>
            </a:r>
          </a:p>
        </p:txBody>
      </p:sp>
    </p:spTree>
    <p:extLst>
      <p:ext uri="{BB962C8B-B14F-4D97-AF65-F5344CB8AC3E}">
        <p14:creationId xmlns:p14="http://schemas.microsoft.com/office/powerpoint/2010/main" val="1478805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2/ Škola má ještě vlastní Školní přijímací zkoušku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3097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>
                <a:solidFill>
                  <a:srgbClr val="FF0000"/>
                </a:solidFill>
              </a:rPr>
              <a:t>3/ Žáci žádnou zkoušku nekonají, pouze čekají na zaslání</a:t>
            </a:r>
            <a:r>
              <a:rPr lang="cs-CZ" sz="3200" u="sng" dirty="0">
                <a:solidFill>
                  <a:srgbClr val="FF0000"/>
                </a:solidFill>
              </a:rPr>
              <a:t> </a:t>
            </a:r>
            <a:r>
              <a:rPr lang="cs-CZ" sz="3200" dirty="0">
                <a:solidFill>
                  <a:srgbClr val="FF0000"/>
                </a:solidFill>
              </a:rPr>
              <a:t>ROZHODNUTÍ O PŘIJETÍ (přijde poštou)</a:t>
            </a:r>
            <a:br>
              <a:rPr lang="cs-CZ" sz="3200" dirty="0">
                <a:solidFill>
                  <a:srgbClr val="FF0000"/>
                </a:solidFill>
              </a:rPr>
            </a:br>
            <a:endParaRPr lang="cs-CZ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07711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611560" y="116632"/>
            <a:ext cx="7772400" cy="2189163"/>
          </a:xfrm>
        </p:spPr>
        <p:txBody>
          <a:bodyPr/>
          <a:lstStyle/>
          <a:p>
            <a:r>
              <a:rPr lang="cs-CZ" dirty="0" smtClean="0"/>
              <a:t>Pokud škola vyžaduje </a:t>
            </a:r>
            <a:r>
              <a:rPr lang="cs-CZ" dirty="0" smtClean="0">
                <a:solidFill>
                  <a:srgbClr val="FF0000"/>
                </a:solidFill>
              </a:rPr>
              <a:t>přílohu ve formě aktivit, soutěží,</a:t>
            </a:r>
            <a:r>
              <a:rPr lang="cs-CZ" dirty="0" smtClean="0"/>
              <a:t>….stáhnout do PC, doplnit, vytisknout, </a:t>
            </a:r>
            <a:r>
              <a:rPr lang="cs-CZ" dirty="0" smtClean="0">
                <a:solidFill>
                  <a:srgbClr val="FF0000"/>
                </a:solidFill>
              </a:rPr>
              <a:t>přinést k potvrzení do školy</a:t>
            </a:r>
          </a:p>
          <a:p>
            <a:endParaRPr lang="cs-CZ" dirty="0" smtClean="0">
              <a:solidFill>
                <a:srgbClr val="FF0000"/>
              </a:solidFill>
            </a:endParaRPr>
          </a:p>
          <a:p>
            <a:pPr lvl="0" algn="just"/>
            <a:r>
              <a:rPr lang="cs-CZ" b="1" u="sng" dirty="0">
                <a:solidFill>
                  <a:srgbClr val="FF0000"/>
                </a:solidFill>
              </a:rPr>
              <a:t>Uchazeči se speciálními vzdělávacími potřebami </a:t>
            </a:r>
            <a:r>
              <a:rPr lang="cs-CZ" dirty="0" smtClean="0"/>
              <a:t>- rodiče </a:t>
            </a:r>
            <a:r>
              <a:rPr lang="cs-CZ" dirty="0"/>
              <a:t>žáků s PO se musí zastavit </a:t>
            </a:r>
            <a:r>
              <a:rPr lang="cs-CZ" dirty="0">
                <a:solidFill>
                  <a:srgbClr val="FF0000"/>
                </a:solidFill>
              </a:rPr>
              <a:t>v PPP pro pot</a:t>
            </a:r>
            <a:r>
              <a:rPr lang="cs-CZ" dirty="0"/>
              <a:t>vrzení- všichni i pro budoucí </a:t>
            </a:r>
            <a:r>
              <a:rPr lang="cs-CZ" dirty="0" smtClean="0"/>
              <a:t>studium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5925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Vrstvy">
  <a:themeElements>
    <a:clrScheme name="Vrstvy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Vrstvy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rstvy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stvy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stvy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stvy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stvy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rstvy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rstvy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rstvy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rstvy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rstvy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Vrstvy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FC08BE10C300E4BAD1A243262B7B585" ma:contentTypeVersion="1" ma:contentTypeDescription="Vytvoří nový dokument" ma:contentTypeScope="" ma:versionID="96e58306ef7bbdc986717525f8f397ec">
  <xsd:schema xmlns:xsd="http://www.w3.org/2001/XMLSchema" xmlns:xs="http://www.w3.org/2001/XMLSchema" xmlns:p="http://schemas.microsoft.com/office/2006/metadata/properties" xmlns:ns1="http://schemas.microsoft.com/sharepoint/v3" xmlns:ns2="5588a755-e40f-45e3-afc6-52ff6b0e7168" targetNamespace="http://schemas.microsoft.com/office/2006/metadata/properties" ma:root="true" ma:fieldsID="d3c5b313ff4b13acdcc3818bb6ca9681" ns1:_="" ns2:_="">
    <xsd:import namespace="http://schemas.microsoft.com/sharepoint/v3"/>
    <xsd:import namespace="5588a755-e40f-45e3-afc6-52ff6b0e7168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1" nillable="true" ma:displayName="Datum zahájení plánování" ma:description="" ma:hidden="true" ma:internalName="PublishingStartDate">
      <xsd:simpleType>
        <xsd:restriction base="dms:Unknown"/>
      </xsd:simpleType>
    </xsd:element>
    <xsd:element name="PublishingExpirationDate" ma:index="12" nillable="true" ma:displayName="Datum ukončení plánování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88a755-e40f-45e3-afc6-52ff6b0e7168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 dokumentu" ma:description="Hodnota ID dokumentu přiřazená této položce" ma:internalName="_dlc_DocId" ma:readOnly="true">
      <xsd:simpleType>
        <xsd:restriction base="dms:Text"/>
      </xsd:simpleType>
    </xsd:element>
    <xsd:element name="_dlc_DocIdUrl" ma:index="9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5588a755-e40f-45e3-afc6-52ff6b0e7168">Q4SRYUWW5RQ2-433-110</_dlc_DocId>
    <_dlc_DocIdUrl xmlns="5588a755-e40f-45e3-afc6-52ff6b0e7168">
      <Url>https://www.zkola.cz/rodice/vybirameskolu/volby-skoly/_layouts/15/DocIdRedir.aspx?ID=Q4SRYUWW5RQ2-433-110</Url>
      <Description>Q4SRYUWW5RQ2-433-110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EBE57644-A2C6-4A75-A977-9A287340BAA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AC8C345-9577-4F14-AA63-5A49FFA8247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588a755-e40f-45e3-afc6-52ff6b0e716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ED52E12-1D3E-43E9-8F62-E8317F4060AD}">
  <ds:schemaRefs>
    <ds:schemaRef ds:uri="http://schemas.microsoft.com/office/2006/documentManagement/types"/>
    <ds:schemaRef ds:uri="http://schemas.openxmlformats.org/package/2006/metadata/core-properties"/>
    <ds:schemaRef ds:uri="5588a755-e40f-45e3-afc6-52ff6b0e7168"/>
    <ds:schemaRef ds:uri="http://purl.org/dc/dcmitype/"/>
    <ds:schemaRef ds:uri="http://purl.org/dc/elements/1.1/"/>
    <ds:schemaRef ds:uri="http://schemas.microsoft.com/office/2006/metadata/properties"/>
    <ds:schemaRef ds:uri="http://schemas.microsoft.com/sharepoint/v3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4.xml><?xml version="1.0" encoding="utf-8"?>
<ds:datastoreItem xmlns:ds="http://schemas.openxmlformats.org/officeDocument/2006/customXml" ds:itemID="{30BD4278-CA9D-4583-B2DC-F21C02D6CCE8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9100</TotalTime>
  <Words>528</Words>
  <Application>Microsoft Office PowerPoint</Application>
  <PresentationFormat>Předvádění na obrazovce (4:3)</PresentationFormat>
  <Paragraphs>107</Paragraphs>
  <Slides>22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9" baseType="lpstr">
      <vt:lpstr>Arial</vt:lpstr>
      <vt:lpstr>Calibri</vt:lpstr>
      <vt:lpstr>Teuton Normal CE</vt:lpstr>
      <vt:lpstr>Times New Roman</vt:lpstr>
      <vt:lpstr>Verdana</vt:lpstr>
      <vt:lpstr>Wingdings</vt:lpstr>
      <vt:lpstr>Vrstvy</vt:lpstr>
      <vt:lpstr>Prezentace aplikace PowerPoint</vt:lpstr>
      <vt:lpstr>Jednotlivé kroky</vt:lpstr>
      <vt:lpstr>Prezentace aplikace PowerPoint</vt:lpstr>
      <vt:lpstr>1/ Žáci konají JPZ= JEDNOTNÁ PŘIJÍMACÍ ZKOUŠKA, tzv. Cermat testy </vt:lpstr>
      <vt:lpstr>Prezentace aplikace PowerPoint</vt:lpstr>
      <vt:lpstr>Prezentace aplikace PowerPoint</vt:lpstr>
      <vt:lpstr>2/ Škola má ještě vlastní Školní přijímací zkoušku</vt:lpstr>
      <vt:lpstr>3/ Žáci žádnou zkoušku nekonají, pouze čekají na zaslání ROZHODNUTÍ O PŘIJETÍ (přijde poštou) </vt:lpstr>
      <vt:lpstr>Prezentace aplikace PowerPoint</vt:lpstr>
      <vt:lpstr>Prezentace aplikace PowerPoint</vt:lpstr>
      <vt:lpstr>Organizace přijímacího řízení § 60</vt:lpstr>
      <vt:lpstr>Termíny jednotných  přijímacích zkoušek</vt:lpstr>
      <vt:lpstr>Prezentace aplikace PowerPoint</vt:lpstr>
      <vt:lpstr>Prezentace aplikace PowerPoint</vt:lpstr>
      <vt:lpstr>Prezentace aplikace PowerPoint</vt:lpstr>
      <vt:lpstr>Výsledky JPZ</vt:lpstr>
      <vt:lpstr>Prezentace aplikace PowerPoint</vt:lpstr>
      <vt:lpstr>Prezentace aplikace PowerPoint</vt:lpstr>
      <vt:lpstr>Zápisový lístek § 60g</vt:lpstr>
      <vt:lpstr>Zápisový lístek § 60g</vt:lpstr>
      <vt:lpstr>Kariérový poradce</vt:lpstr>
      <vt:lpstr>Prezentace aplikace PowerPoint</vt:lpstr>
    </vt:vector>
  </TitlesOfParts>
  <Company>Zlínský kraj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gajdosik</dc:creator>
  <cp:lastModifiedBy>Andrýsková Eva</cp:lastModifiedBy>
  <cp:revision>534</cp:revision>
  <cp:lastPrinted>2016-10-11T11:33:23Z</cp:lastPrinted>
  <dcterms:created xsi:type="dcterms:W3CDTF">2009-10-21T07:18:06Z</dcterms:created>
  <dcterms:modified xsi:type="dcterms:W3CDTF">2021-09-09T08:09:40Z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0x0101009FC08BE10C300E4BAD1A243262B7B585</vt:lpwstr>
  </property>
  <property fmtid="{D5CDD505-2E9C-101B-9397-08002B2CF9AE}" pid="3" name="_dlc_DocIdItemGuid">
    <vt:lpwstr>f316927e-1ec7-474f-b59d-28636f8c8910</vt:lpwstr>
  </property>
</Properties>
</file>