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4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86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632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52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19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17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7350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79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6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54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45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98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43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0F75C-7D84-4DC4-92BE-8014E567BF44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CA79A-9F05-400A-9038-F0CB203E68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92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Hydrostatický tlak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7. třída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7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332656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Zopakuj si</a:t>
            </a:r>
            <a:r>
              <a:rPr lang="cs-CZ" dirty="0" smtClean="0"/>
              <a:t>:</a:t>
            </a:r>
          </a:p>
          <a:p>
            <a:r>
              <a:rPr lang="cs-CZ" dirty="0" smtClean="0"/>
              <a:t>V </a:t>
            </a:r>
            <a:r>
              <a:rPr lang="cs-CZ" dirty="0"/>
              <a:t>důsledku tekutosti se přenáší tlaková síla v kapalném tělese do všech směrů, přičemž působí vždy kolmo na určitou </a:t>
            </a:r>
            <a:r>
              <a:rPr lang="cs-CZ" dirty="0" smtClean="0"/>
              <a:t>plochu</a:t>
            </a:r>
            <a:r>
              <a:rPr lang="cs-CZ" dirty="0"/>
              <a:t> </a:t>
            </a:r>
            <a:r>
              <a:rPr lang="cs-CZ" dirty="0" smtClean="0"/>
              <a:t>– Pacalův zákon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8" y="1412776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Nově:</a:t>
            </a:r>
          </a:p>
          <a:p>
            <a:r>
              <a:rPr lang="cs-CZ" dirty="0" smtClean="0"/>
              <a:t>V důsledku působení gravitační síly Země působí kapalina v nádobě v klidu tlakovou silou kolmo na dno nádoby, na stěny nádoby a na plochy ponořené v kapalině.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2636912"/>
            <a:ext cx="6898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Na čem tato tlaková síla závisí? Jak určíme její velikost?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35254" y="2960077"/>
            <a:ext cx="68872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Čím je otvor hlouběji pod hladinou vody, tím prudčeji z něj voda vytéká.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Tlaková síla se zvětšuje s hloubkou.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Tlaková síla závisí na hustotě kapaliny.</a:t>
            </a:r>
            <a:endParaRPr lang="cs-CZ" dirty="0">
              <a:solidFill>
                <a:srgbClr val="C00000"/>
              </a:solidFill>
            </a:endParaRPr>
          </a:p>
        </p:txBody>
      </p:sp>
      <p:pic>
        <p:nvPicPr>
          <p:cNvPr id="1026" name="Picture 2" descr="Image result for tlak v kapaliná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236" y="3584049"/>
            <a:ext cx="318781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1474633" y="4040197"/>
            <a:ext cx="230425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F = S . h . </a:t>
            </a:r>
            <a:r>
              <a:rPr lang="el-GR" sz="2800" dirty="0" smtClean="0"/>
              <a:t>ρ</a:t>
            </a:r>
            <a:r>
              <a:rPr lang="cs-CZ" sz="2800" dirty="0" smtClean="0"/>
              <a:t> . g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49022" y="4714855"/>
            <a:ext cx="5015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Tento tlak se nazývá </a:t>
            </a:r>
            <a:r>
              <a:rPr lang="cs-CZ" sz="2000" b="1" dirty="0" smtClean="0"/>
              <a:t>hydrostatický</a:t>
            </a:r>
            <a:r>
              <a:rPr lang="cs-CZ" sz="2000" dirty="0"/>
              <a:t> </a:t>
            </a:r>
            <a:r>
              <a:rPr lang="cs-CZ" sz="2000" dirty="0" smtClean="0"/>
              <a:t>- </a:t>
            </a:r>
            <a:r>
              <a:rPr lang="cs-CZ" sz="2000" b="1" dirty="0" smtClean="0"/>
              <a:t>p</a:t>
            </a:r>
            <a:endParaRPr lang="cs-CZ" sz="20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367270" y="5266403"/>
            <a:ext cx="262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hydro – vodní</a:t>
            </a:r>
          </a:p>
          <a:p>
            <a:r>
              <a:rPr lang="cs-CZ" dirty="0" smtClean="0"/>
              <a:t>statický – v klidu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699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925338" y="476672"/>
                <a:ext cx="4104456" cy="666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tlakov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á 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s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í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la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obsah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plochy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, 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na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kterou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s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í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la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p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ů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/>
                            </a:rPr>
                            <m:t>sob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í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338" y="476672"/>
                <a:ext cx="4104456" cy="66627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261742" y="559303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p</a:t>
            </a:r>
            <a:r>
              <a:rPr lang="cs-CZ" sz="2800" dirty="0" smtClean="0"/>
              <a:t>   = 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13520" y="798617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h</a:t>
            </a:r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749524" y="559303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=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5029670" y="468706"/>
                <a:ext cx="409471" cy="668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000" b="0" i="1" smtClean="0">
                              <a:latin typeface="Cambria Math"/>
                            </a:rPr>
                            <m:t>𝐹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670" y="468706"/>
                <a:ext cx="409471" cy="66864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ovéPole 12"/>
          <p:cNvSpPr txBox="1"/>
          <p:nvPr/>
        </p:nvSpPr>
        <p:spPr>
          <a:xfrm>
            <a:off x="5513253" y="568447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=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5720407" y="444639"/>
                <a:ext cx="1022352" cy="6767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000" b="0" i="1" smtClean="0">
                              <a:latin typeface="Cambria Math"/>
                            </a:rPr>
                            <m:t>𝑆h</m:t>
                          </m:r>
                          <m:r>
                            <m:rPr>
                              <m:sty m:val="p"/>
                            </m:rPr>
                            <a:rPr lang="el-GR" sz="2000" b="0" i="1" smtClean="0">
                              <a:latin typeface="Cambria Math"/>
                            </a:rPr>
                            <m:t>ρ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𝑔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407" y="444639"/>
                <a:ext cx="1022352" cy="67678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/>
          <p:cNvSpPr txBox="1"/>
          <p:nvPr/>
        </p:nvSpPr>
        <p:spPr>
          <a:xfrm>
            <a:off x="6614184" y="582978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= h</a:t>
            </a:r>
            <a:r>
              <a:rPr lang="el-GR" sz="2000" dirty="0" smtClean="0"/>
              <a:t>ρ</a:t>
            </a:r>
            <a:r>
              <a:rPr lang="cs-CZ" sz="2000" dirty="0" smtClean="0"/>
              <a:t>g</a:t>
            </a:r>
            <a:endParaRPr lang="cs-CZ" sz="20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413520" y="1376665"/>
            <a:ext cx="7923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Hydrostatický tlak v kapalině roste s hloubkou </a:t>
            </a:r>
            <a:r>
              <a:rPr lang="cs-CZ" sz="2000" i="1" dirty="0" smtClean="0"/>
              <a:t>h</a:t>
            </a:r>
            <a:r>
              <a:rPr lang="cs-CZ" sz="2000" dirty="0" smtClean="0"/>
              <a:t> pod hladinou. Ve stejné hloubce je větší hydrostatický tlak v kapalině s větší hustotou </a:t>
            </a:r>
            <a:r>
              <a:rPr lang="el-GR" sz="2000" i="1" dirty="0" smtClean="0"/>
              <a:t>ρ</a:t>
            </a:r>
            <a:r>
              <a:rPr lang="cs-CZ" sz="2000" i="1" dirty="0" smtClean="0"/>
              <a:t>.</a:t>
            </a:r>
            <a:endParaRPr lang="cs-CZ" sz="2000" i="1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198471" y="2251025"/>
            <a:ext cx="1512168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2800" dirty="0"/>
              <a:t>p</a:t>
            </a:r>
            <a:r>
              <a:rPr lang="cs-CZ" sz="2800" dirty="0" smtClean="0"/>
              <a:t>   = h</a:t>
            </a:r>
            <a:r>
              <a:rPr lang="el-GR" sz="2800" dirty="0" smtClean="0"/>
              <a:t>ρ</a:t>
            </a:r>
            <a:r>
              <a:rPr lang="cs-CZ" sz="2800" dirty="0" smtClean="0"/>
              <a:t>g 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347864" y="2540609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h</a:t>
            </a:r>
            <a:endParaRPr lang="cs-CZ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17766" y="3045637"/>
            <a:ext cx="8522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Př. Hloubka nádrže Slapské přehrady u hráze dosahuje 58 m. Porovnejte hydrostatický tlak</a:t>
            </a:r>
          </a:p>
          <a:p>
            <a:r>
              <a:rPr lang="cs-CZ" dirty="0" smtClean="0"/>
              <a:t>     v hloubce 1 m pod hladinou vody s tlakem u dna.  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93540" y="3796886"/>
            <a:ext cx="199047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h₁ = 1 m</a:t>
            </a:r>
          </a:p>
          <a:p>
            <a:r>
              <a:rPr lang="cs-CZ" dirty="0" smtClean="0"/>
              <a:t>h₂ = 58 m</a:t>
            </a:r>
          </a:p>
          <a:p>
            <a:r>
              <a:rPr lang="el-GR" sz="2000" dirty="0"/>
              <a:t>ρ</a:t>
            </a:r>
            <a:r>
              <a:rPr lang="cs-CZ" dirty="0" smtClean="0"/>
              <a:t> = 1 000 kg/m³</a:t>
            </a:r>
          </a:p>
          <a:p>
            <a:r>
              <a:rPr lang="cs-CZ" dirty="0" err="1" smtClean="0"/>
              <a:t>ph</a:t>
            </a:r>
            <a:r>
              <a:rPr lang="cs-CZ" dirty="0" smtClean="0"/>
              <a:t>₁ = ?</a:t>
            </a:r>
          </a:p>
          <a:p>
            <a:r>
              <a:rPr lang="cs-CZ" u="sng" dirty="0" err="1" smtClean="0"/>
              <a:t>ph</a:t>
            </a:r>
            <a:r>
              <a:rPr lang="cs-CZ" u="sng" dirty="0" smtClean="0"/>
              <a:t>₂ </a:t>
            </a:r>
            <a:r>
              <a:rPr lang="cs-CZ" u="sng" dirty="0"/>
              <a:t>= ?</a:t>
            </a:r>
          </a:p>
          <a:p>
            <a:endParaRPr lang="cs-CZ" dirty="0" smtClean="0"/>
          </a:p>
          <a:p>
            <a:endParaRPr lang="cs-CZ" u="sng" dirty="0" smtClean="0"/>
          </a:p>
          <a:p>
            <a:endParaRPr lang="cs-CZ" u="sng" dirty="0" smtClean="0"/>
          </a:p>
          <a:p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2776945" y="3901805"/>
            <a:ext cx="24574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ph</a:t>
            </a:r>
            <a:r>
              <a:rPr lang="cs-CZ" dirty="0"/>
              <a:t>₁ </a:t>
            </a:r>
            <a:r>
              <a:rPr lang="cs-CZ" dirty="0" smtClean="0"/>
              <a:t>= h₁.</a:t>
            </a:r>
            <a:r>
              <a:rPr lang="el-GR" dirty="0" smtClean="0"/>
              <a:t>ρ</a:t>
            </a:r>
            <a:r>
              <a:rPr lang="cs-CZ" dirty="0" smtClean="0"/>
              <a:t>.g</a:t>
            </a:r>
          </a:p>
          <a:p>
            <a:r>
              <a:rPr lang="cs-CZ" dirty="0" err="1"/>
              <a:t>ph</a:t>
            </a:r>
            <a:r>
              <a:rPr lang="cs-CZ" dirty="0" smtClean="0"/>
              <a:t>₁ = 1 . 1 000 . 10</a:t>
            </a:r>
          </a:p>
          <a:p>
            <a:r>
              <a:rPr lang="cs-CZ" dirty="0" err="1"/>
              <a:t>ph</a:t>
            </a:r>
            <a:r>
              <a:rPr lang="cs-CZ" dirty="0" smtClean="0"/>
              <a:t>₁ = 10 000 Pa = </a:t>
            </a:r>
            <a:r>
              <a:rPr lang="cs-CZ" u="sng" dirty="0" smtClean="0"/>
              <a:t>10 </a:t>
            </a:r>
            <a:r>
              <a:rPr lang="cs-CZ" u="sng" dirty="0" err="1" smtClean="0"/>
              <a:t>kPa</a:t>
            </a:r>
            <a:endParaRPr lang="cs-CZ" u="sng" dirty="0" smtClean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5514025" y="3901805"/>
            <a:ext cx="269150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ph</a:t>
            </a:r>
            <a:r>
              <a:rPr lang="cs-CZ" dirty="0" smtClean="0"/>
              <a:t>₂ = h₂.</a:t>
            </a:r>
            <a:r>
              <a:rPr lang="el-GR" dirty="0" smtClean="0"/>
              <a:t>ρ</a:t>
            </a:r>
            <a:r>
              <a:rPr lang="cs-CZ" dirty="0" smtClean="0"/>
              <a:t>.g</a:t>
            </a:r>
          </a:p>
          <a:p>
            <a:r>
              <a:rPr lang="cs-CZ" dirty="0" err="1" smtClean="0"/>
              <a:t>ph</a:t>
            </a:r>
            <a:r>
              <a:rPr lang="cs-CZ" dirty="0" smtClean="0"/>
              <a:t>₂ = 58 . 1 000 . 10</a:t>
            </a:r>
          </a:p>
          <a:p>
            <a:r>
              <a:rPr lang="cs-CZ" dirty="0" err="1"/>
              <a:t>ph</a:t>
            </a:r>
            <a:r>
              <a:rPr lang="cs-CZ" dirty="0" smtClean="0"/>
              <a:t>₁ = 580 000 Pa = </a:t>
            </a:r>
            <a:r>
              <a:rPr lang="cs-CZ" u="sng" dirty="0" smtClean="0"/>
              <a:t>580 </a:t>
            </a:r>
            <a:r>
              <a:rPr lang="cs-CZ" u="sng" dirty="0" err="1" smtClean="0"/>
              <a:t>kPa</a:t>
            </a:r>
            <a:endParaRPr lang="cs-CZ" u="sng" dirty="0" smtClean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773560" y="5655082"/>
            <a:ext cx="6894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Hydrostatický tlak u dna přehrady je 58 krát větší než 1 m pod hladinou.</a:t>
            </a:r>
          </a:p>
          <a:p>
            <a:r>
              <a:rPr lang="cs-CZ" dirty="0" smtClean="0"/>
              <a:t>Proto musí  být hráz u dna mnohem širší než u hladiny vody.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34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 animBg="1"/>
      <p:bldP spid="19" grpId="0"/>
      <p:bldP spid="6" grpId="0"/>
      <p:bldP spid="17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8864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Prakticky: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738999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Čím hlouběji se ponoříme, tím větší tlak cítíme na ušní bubínky.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67544" y="1289843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Při stavbě přehrady musí být hráz u dna mnohem širší než u hladiny.</a:t>
            </a:r>
            <a:endParaRPr lang="cs-CZ" sz="2000" dirty="0"/>
          </a:p>
        </p:txBody>
      </p:sp>
      <p:pic>
        <p:nvPicPr>
          <p:cNvPr id="1026" name="Picture 2" descr="http://www.navzduchu.cz/user-data/prehrada-v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2856"/>
            <a:ext cx="7637342" cy="429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39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38424" y="6735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Samostatná práce: Pracovní sešit str. 31, 32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554448" y="775217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Str. 31 </a:t>
            </a:r>
            <a:r>
              <a:rPr lang="cs-CZ" dirty="0" err="1" smtClean="0"/>
              <a:t>cv</a:t>
            </a:r>
            <a:r>
              <a:rPr lang="cs-CZ" dirty="0" smtClean="0"/>
              <a:t>. 1 – jen vypsat veličiny, zkratky a jednotku</a:t>
            </a:r>
          </a:p>
          <a:p>
            <a:endParaRPr lang="cs-CZ" dirty="0" smtClean="0"/>
          </a:p>
          <a:p>
            <a:r>
              <a:rPr lang="cs-CZ" b="1" dirty="0" smtClean="0">
                <a:solidFill>
                  <a:srgbClr val="0070C0"/>
                </a:solidFill>
              </a:rPr>
              <a:t>POZOR!!! </a:t>
            </a:r>
            <a:r>
              <a:rPr lang="cs-CZ" dirty="0" smtClean="0">
                <a:solidFill>
                  <a:srgbClr val="0070C0"/>
                </a:solidFill>
              </a:rPr>
              <a:t>Záleží, na co se ptáme.</a:t>
            </a:r>
          </a:p>
          <a:p>
            <a:endParaRPr lang="cs-CZ" dirty="0" smtClean="0"/>
          </a:p>
          <a:p>
            <a:r>
              <a:rPr lang="cs-CZ" dirty="0" smtClean="0"/>
              <a:t>Jak velkou tlakovou silou působí?  …..Počítáme podle vzorce         F   = S . h . </a:t>
            </a:r>
            <a:r>
              <a:rPr lang="cs-CZ" i="1" dirty="0" smtClean="0"/>
              <a:t>    . g</a:t>
            </a:r>
            <a:endParaRPr lang="cs-CZ" dirty="0"/>
          </a:p>
          <a:p>
            <a:r>
              <a:rPr lang="cs-CZ" dirty="0" smtClean="0"/>
              <a:t>                    nebo                                                                                                jednotka - N</a:t>
            </a:r>
          </a:p>
          <a:p>
            <a:r>
              <a:rPr lang="cs-CZ" dirty="0" smtClean="0"/>
              <a:t>Jaký je hydrostatický tlak?.................Počítáme podle vzorce          p   </a:t>
            </a:r>
            <a:r>
              <a:rPr lang="cs-CZ" dirty="0"/>
              <a:t>= </a:t>
            </a:r>
            <a:r>
              <a:rPr lang="cs-CZ" dirty="0" smtClean="0"/>
              <a:t>h </a:t>
            </a:r>
            <a:r>
              <a:rPr lang="cs-CZ" dirty="0"/>
              <a:t>. </a:t>
            </a:r>
            <a:r>
              <a:rPr lang="cs-CZ" i="1" dirty="0"/>
              <a:t>   </a:t>
            </a:r>
            <a:r>
              <a:rPr lang="cs-CZ" i="1" dirty="0" smtClean="0"/>
              <a:t>  </a:t>
            </a:r>
            <a:r>
              <a:rPr lang="cs-CZ" i="1" dirty="0"/>
              <a:t>. g</a:t>
            </a:r>
            <a:endParaRPr lang="cs-CZ" dirty="0"/>
          </a:p>
          <a:p>
            <a:r>
              <a:rPr lang="cs-CZ" dirty="0" smtClean="0"/>
              <a:t>                                                                                                                             jednotka - Pa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647916" y="196924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83207" y="3042156"/>
            <a:ext cx="46941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Str. 31 </a:t>
            </a:r>
            <a:r>
              <a:rPr lang="cs-CZ" dirty="0" err="1" smtClean="0"/>
              <a:t>cv</a:t>
            </a:r>
            <a:r>
              <a:rPr lang="cs-CZ" dirty="0" smtClean="0"/>
              <a:t>. 2 návod: h = 11 km = 11 000 m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= 1 025 kg/m³ (slaná voda)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g = 10 N/kg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p       = ? (Pa)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</a:t>
            </a:r>
            <a:r>
              <a:rPr lang="cs-CZ" dirty="0"/>
              <a:t>p   = h . </a:t>
            </a:r>
            <a:r>
              <a:rPr lang="cs-CZ" i="1" dirty="0"/>
              <a:t>     . </a:t>
            </a:r>
            <a:r>
              <a:rPr lang="cs-CZ" i="1" dirty="0" smtClean="0"/>
              <a:t>g</a:t>
            </a:r>
            <a:r>
              <a:rPr lang="cs-CZ" dirty="0" smtClean="0"/>
              <a:t>    </a:t>
            </a:r>
            <a:r>
              <a:rPr lang="cs-CZ" dirty="0" smtClean="0">
                <a:solidFill>
                  <a:srgbClr val="C00000"/>
                </a:solidFill>
              </a:rPr>
              <a:t>dopočítej!</a:t>
            </a:r>
            <a:endParaRPr lang="cs-CZ" dirty="0">
              <a:solidFill>
                <a:srgbClr val="C00000"/>
              </a:solidFill>
            </a:endParaRPr>
          </a:p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7498258" y="185961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i="1" dirty="0"/>
              <a:t>ρ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6647916" y="247330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7295621" y="2420153"/>
            <a:ext cx="354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i="1" dirty="0" smtClean="0"/>
              <a:t>ρ</a:t>
            </a:r>
            <a:r>
              <a:rPr lang="cs-CZ" i="1" dirty="0" smtClean="0"/>
              <a:t> 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2260701" y="3272988"/>
            <a:ext cx="354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i="1" dirty="0" smtClean="0"/>
              <a:t>ρ</a:t>
            </a:r>
            <a:r>
              <a:rPr lang="cs-CZ" i="1" dirty="0" smtClean="0"/>
              <a:t> 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437993" y="398085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940152" y="3173790"/>
            <a:ext cx="2873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Str.31 </a:t>
            </a:r>
            <a:r>
              <a:rPr lang="cs-CZ" dirty="0" err="1" smtClean="0"/>
              <a:t>cv</a:t>
            </a:r>
            <a:r>
              <a:rPr lang="cs-CZ" dirty="0" smtClean="0"/>
              <a:t>. 3 </a:t>
            </a:r>
            <a:r>
              <a:rPr lang="cs-CZ" dirty="0" smtClean="0"/>
              <a:t>– </a:t>
            </a:r>
            <a:r>
              <a:rPr lang="cs-CZ" dirty="0" smtClean="0">
                <a:solidFill>
                  <a:srgbClr val="C00000"/>
                </a:solidFill>
              </a:rPr>
              <a:t>vypočítat a          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                      odpovědět</a:t>
            </a:r>
            <a:endParaRPr lang="cs-CZ" dirty="0" smtClean="0">
              <a:solidFill>
                <a:srgbClr val="C00000"/>
              </a:solidFill>
            </a:endParaRPr>
          </a:p>
          <a:p>
            <a:r>
              <a:rPr lang="cs-CZ" dirty="0" smtClean="0"/>
              <a:t>Str.31 </a:t>
            </a:r>
            <a:r>
              <a:rPr lang="cs-CZ" dirty="0" err="1" smtClean="0"/>
              <a:t>cv</a:t>
            </a:r>
            <a:r>
              <a:rPr lang="cs-CZ" dirty="0" smtClean="0"/>
              <a:t>. 4 - dobrovolné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75556" y="4564983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Str. 32 cv.1 – odpovědět</a:t>
            </a:r>
          </a:p>
          <a:p>
            <a:r>
              <a:rPr lang="cs-CZ" dirty="0" smtClean="0"/>
              <a:t>Str. 32 </a:t>
            </a:r>
            <a:r>
              <a:rPr lang="cs-CZ" dirty="0" err="1" smtClean="0"/>
              <a:t>cv</a:t>
            </a:r>
            <a:r>
              <a:rPr lang="cs-CZ" dirty="0" smtClean="0"/>
              <a:t>. 2,3 – dobrovolné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554448" y="5380672"/>
            <a:ext cx="79568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Str. 32 </a:t>
            </a:r>
            <a:r>
              <a:rPr lang="cs-CZ" dirty="0" err="1" smtClean="0"/>
              <a:t>cv</a:t>
            </a:r>
            <a:r>
              <a:rPr lang="cs-CZ" dirty="0" smtClean="0"/>
              <a:t>. 4 – nápověda - hustota vody – 998 kg/m³                        </a:t>
            </a:r>
            <a:r>
              <a:rPr lang="cs-CZ" dirty="0" smtClean="0">
                <a:solidFill>
                  <a:srgbClr val="C00000"/>
                </a:solidFill>
              </a:rPr>
              <a:t>Odpovědět!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olej – 920 </a:t>
            </a:r>
            <a:r>
              <a:rPr lang="cs-CZ" dirty="0" smtClean="0"/>
              <a:t>kg/m³</a:t>
            </a:r>
            <a:endParaRPr lang="cs-CZ" dirty="0"/>
          </a:p>
          <a:p>
            <a:r>
              <a:rPr lang="cs-CZ" dirty="0" smtClean="0"/>
              <a:t>                                                            rtuť – 13 500 </a:t>
            </a:r>
            <a:r>
              <a:rPr lang="cs-CZ" dirty="0" smtClean="0"/>
              <a:t>kg/m³         </a:t>
            </a:r>
            <a:r>
              <a:rPr lang="cs-CZ" dirty="0" smtClean="0">
                <a:solidFill>
                  <a:srgbClr val="C00000"/>
                </a:solidFill>
              </a:rPr>
              <a:t>Kontrola – e-mailem</a:t>
            </a:r>
            <a:endParaRPr lang="cs-CZ" dirty="0">
              <a:solidFill>
                <a:srgbClr val="C00000"/>
              </a:solidFill>
            </a:endParaRPr>
          </a:p>
          <a:p>
            <a:r>
              <a:rPr lang="cs-CZ" dirty="0" smtClean="0"/>
              <a:t>                                                               líh - 789 </a:t>
            </a:r>
            <a:r>
              <a:rPr lang="cs-CZ" dirty="0" smtClean="0"/>
              <a:t>kg/m³               </a:t>
            </a:r>
            <a:r>
              <a:rPr lang="cs-CZ" dirty="0" smtClean="0">
                <a:solidFill>
                  <a:srgbClr val="C00000"/>
                </a:solidFill>
              </a:rPr>
              <a:t>stačí co je vyznačeno                         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                                                                                                        červeně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456305" y="420592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3117521" y="4150151"/>
            <a:ext cx="354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i="1" dirty="0" smtClean="0"/>
              <a:t>ρ</a:t>
            </a:r>
            <a:r>
              <a:rPr lang="cs-CZ" i="1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074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260648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</a:rPr>
              <a:t>Spojené nádoby</a:t>
            </a: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60375" y="908720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Ve všech částech spojených nádob jsou hladiny v jedné vodorovné rovině i když je nakloníme.</a:t>
            </a:r>
            <a:endParaRPr lang="cs-CZ" sz="2800" dirty="0"/>
          </a:p>
        </p:txBody>
      </p:sp>
      <p:pic>
        <p:nvPicPr>
          <p:cNvPr id="2050" name="Picture 2" descr="http://www.zscholtice.cz/svs/lacko/fyzika_7roc/obrazky/nadoby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79" y="2362298"/>
            <a:ext cx="4068673" cy="305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jpeg;base64,/9j/4AAQSkZJRgABAQAAAQABAAD/2wCEAAkGBhQSERUUEBQVFBQVFBUUFBQVFBQUFBQUFBQVFBQUFBQXHCYeFxkjGRQUHy8gIycpLCwsFR4xNTAqNSYrLCkBCQoKDgwOFA8PFykcHCQpKSksLCwpKSksKSwpKSkqKikpKSkpKSkpLCkpKSkpLCksLCkpKSkpLCksKSksKSksL//AABEIAMIBAwMBIgACEQEDEQH/xAAbAAABBQEBAAAAAAAAAAAAAAADAAECBAUGB//EAEAQAAIBAgIFCQUHAgUFAAAAAAECAAMRBCEFEjFBUQYTIjJhcYGRoVKxwdHwByNCYnKC4RSSFTOiwvEWJFOz4v/EABoBAAMBAQEBAAAAAAAAAAAAAAABAgMEBQb/xAAtEQEAAgIABQIFAgcAAAAAAAAAAQIDEQQSITFBE1EyYaHR8HGBBRQVIiORsf/aAAwDAQACEQMRAD8AwkEOFkFEsIspgmFhgJBVhwsDOBCqIyLlDIsAdVhUEYJDBIyMozhQIlXOFVffAEgkwI6rCBYBELJhY4WTCwNG0cLJ6slqwCAEVoQLJasQB1YrQurH1YwBaK0KVjasACRIkQ+pG5uBKzG2Z8ZWOJXttx1T8pDTOkebanT1b86SL+yACSfSZJxRNR0AsFG5m4Am67N8Wz02kcMLqQQdhEZhIaNpWop3e+GZY0qzrAustssC6xhSdZXqLLzpK7pAKJWKGKR4BnossqsGiw6CSpMLDqsEolhVgE1WFCyKiGVYEkqwwWRprCqIwSLChYkWFAgZlWT1ZJVkgIgYLJgRwskFgDASWrJARwIBECPaTAj6sAHaK0JqxasYCtGtC6sREAFqxwJPVj6sA5nlFniaA/K59JlIPvqx4A/7R8Jr6ZW+Mp9lJvUgTHwx6eI72t5n5SJU6bBU7UkH5R7pJlh6KdBf0j3SJWWhWZYFklplgSsZKjpK9RJddZXdYBTNOKGIigGUkKsCsKslQ6w6QCboZYAdTDJAJDpAD0zC0zALDJACr9d8MIFPjCiAEWTWQBk1EDTEkIOpU1VJtewvYbTAU8YSV2WOXce+AXRJCMBJAQBCPFFAFeKPGgCvGjyJEAeIRrRxAnOY/PHHspD1aY+BTKseJA8y3zmrXN8ZWPBEHvMz9GL92e10+HzkqdYBYDuEG8MwgXloBaDYQjQTGMgWgKgh3gHgADFGMUAyUEKggkOyFQyVjIIZRAoYdIEMoh1EAksLACKIUCDWEQwAyCEUQamFEDTUQqiQSGEAwOWfOrh9ai5TVYFrb13+EjovEhxcbHUVB3gAMPLV8jN/E4cVEZDsYEec4vk7UKFqbdajU/0G9/8Ad5iJXh3WGfWUHz798mBKejqliyfuHx+EvRpNaK0UeANaNaPGMAa0Vo8aAK0cCNHEA5V2+/xLcLDyUmA0enRpi22ouz9slr5YpvzMP9NvjDYJOlSH57+X/Ek29UgnhXMC5lpCME0IxgmMCBaBaFYwLmMgWjxEx4BiqIZBBrDKJKxVWHUQVMSlp3HUqdO1ViNbYAL37D2QDVSuPw9I9mzxOyWGToFnbUAI/EF27hvY93lOXrY5kRbFrHLokADvy2WkcO7sdVjkQbEG5GRz8T74j02P8UTXCLtbIFt9+C7fE2m1gqNlsN23vnGrgxSdWG0GxJ47VM7PA4oFhYizrl9ecAthIQCRIzhAIyTWEAkBCCBppOO09R5jGpUHUrDUbhfcT46p8J2SiZXKfALVo2baGBB7tvpeKTg2Er2CsfwnVbu3H+0jym2pBFwQRxE89pYlb3clrnZc+fCdFoxUNjSbdsGRi2NOgjSGHq3yO0esLKJG0YiSjQBo1pIxoEa0RjyNU9EnsPugHH0xelVPtVW9WAmhh6VqyDganpeV9EUNenTHt1l9av8AEvYdf+4B4Kx8zEcr7iBeHcQLykguIFoZ4GpAgXECwh3gTAAasePFGGQghlggIdZKhqayWkdHrVourC4Km3YbRUt0vUhAOUwSs9KxyNsrcVtsPaMpbRAGBQWAFrcYbGYfm6t1FlbpAbrjb9dsgQA2WwnWHcc/nJM+NwmujDZcbTuNriWeTdYlbHam6wyBvex7/fLGApipSdQRdM7WzPaO2ZuGxHM1hfJXAFuBGRz9Yzj2doouLyQgMKdq8NndDAQJMGEBglMmDAD05kaYxClnQNsUDMZDWO3I55TVQzmuUSmnW1yOg4se8buw7x3Qk4BwOGpU2FwW4k5Zb7CF0liVL61IamfRAOzhMjF4y3UV6g3aurfuteFwdCtVuQOasL+0wGzfkDe/Hwkc3hpyTrbstGsWJbsAPeczLsr6JwwSioBvlcniTLNpcM5NeNHjRkUaPIwBXgcc9qTn8p90MTKem2th6h/IfdAM3k9WIGF2ZMrbPZDvDYOqXrsT7Fz3lpRwD6vM9iP/AOkj4y3obOrVPAIPeZMHLRcSu0tVJVaWgJoF4VoJ4AJoFoZ4GpAgyIoxigGUIZIFYZDEpYWXKLZykhh0a0QC5QYTXokjrIdYdlpy+O5QItldWDLwGRDZ2v3ztDUuLdhHnPM9L0WWrUpvmVPRPFDs8j75nltNY3Dt4LFTLlil/P8A1taK5cLTcWpMR+pRKvKHlNqvZaWVw6lm3EX3A5bvCcxSbPunZ8oMbRxOBw7Ktq9IGnVOV2W5Kk93x7Jz+tPaXs/03H0msfKfv/vp+59Acv6lSsnOBFS4VrBrkHK+sTuOeyekXng9E6rDgcp7ByY0lz2HRj1lGo36lyv5WM0x5OaXBxvCRhiJiPlLZBkxBQgM6HlSIpkqtBailXAZTtBkFMmpgGNj+SwKnmajIAD0ciCd1ztnBYjSlXV1FqMtlem2r0ST2sM7dXynrSnKeWcqsFzWLdd1Qc4vfv8A93nOfPMxXdXpfw6tJzRGSNw7PkBpXncIFJzpnV8DmPiPCdITPL+QGkuaxZpk9GqLDvOY9QR4z07Wjw35qwXH4fSzT8+v3+p4pGMTN3n6OTHgzG1oFCd5k8qMSFwr332HmQJptUAFybAbScgO8zz77RuVKFf6eiQzX6ZBuF7L7zJm2obY8XPaIhl4LSdd+fqLWASjRZlVlH43SmqraxJ6V879WdV9n2IqVKNSpWbWZqlr6oGSqNw/VPNNRh0c87XA4/hUjiOHEz1TRFNMHhUSsyobazXO126TADfa9suE58NptP6PV/iGDHip0jUzPT9I7/Vu1mFpVYzmsfy5pqbU1Zu0iw8Bt87SmnLCpfqqw4EWPoZ17eFp1rQJMw05YJa9RCn7lPytL+jNMUsQpai2sAdU9hte3rGSw0C0KxgXMCQtGjEx4EyUhUgFMMhkrWFMMsroYdTA9LCicvy00cAUrAfkfuOwzp0MhpDCCrSdD+Ieu6RaNxpthtyWi3s8kxKarfW0TX5PVk1ylW+o6lTa1wT1Tnwax8JT0lhyNu0ZHvXL3Sph6tiDODWv2fZYrxbr4tH59R8XRsSDtBtOw+z3Stqhpk5OMv1r8xOXxza1m3tt75DReLNOoGXaCGHeM46W5ZTxmH1ccx+be2gySmVcHihUpq67GUMPHdDhp6EPjLRroMpk1MAGk1aNI4M5H7RsBeklZR0qTZ/pP82nVhpW0rhBVo1EOxlI9JFo3Gm+K/JaJh5E2I1HWoh6pBHccwfDKew6K0iK9FKi/iGY4MOsPOeNtS+7AO0ayHvU/IibvIblTzDGnVNqZzv7O7X7rbezPdOLBbltNXv8fj9bDXLHf8ifu9SivMXSvK/C4cfeVlJ9lDrt6ZeZnGaT+1d2OrhKVuDVOk3goy987ZtEPAritbtD0mrVCgliABtJIAHiZyml+XKqxp4ZRVYWu9/uwSN2rm3pPPMTi8RiG1sVWNr9UnIdyDZ6TqOQONwlHELTdWbXYrzjkaoNjqAUxsu2V7nrDZaZzmjenV/IZIpN9dhaHJ3SGkW6ZbU4dSmP2/EzO0toE6LrI4Gs7qWQuqlKf4SVvtcbQSMrg2O0d/ym+0+nhFCYPm6r6x1jc82gtxW2se48c90825T8sKmOtri4UllCjopfrZnM+7KFom0dEcPljFeLWjcezMw2I1GFTWswN1tYm/tZ7D675KppAsSSSSdpJLN4sZm1MSo63lv8pVr6RJFgLR0pyxqD4jNOa03vP7Ojp4yig1nNuFztPcNsz8Zyr3Uh+5svQTnalQk8TBsJs4tLOKx71D0mJ7Ng8p0v2daY5rE82erWGr+9c088x4icnTQkgDfkJ3XJ77P2DJVr1LWIdUp5m4Nxd9g8B4xwVtaegsYFzEakG9SNkkIoHXjQDKQw6mVkMOhkrWEMOpldIdTEY6GHRpXQwtMxKhxvKzR+rVJAyqDWH6ht9Jx+xrT1LlJgucokjrJ0h4bZ5ppClY3Gzb4H+ZyZI1b9X0PAZebHy+YGovdSPESu5sbxqD2hKgmPaXs/FV6JyB0prU2pE5r0l/S20eB986wGeQ8l9K8xXRjsBs36GyPlt8J66NmWc7cVtw+U4/FyZZnxPVMNJAzL0xpqnhqevVOVwAosWYngCZy+I5dV6uWGo6t9hbpt5bB6zXbg09BQyjpPlFh8OPvqqqfZvd/7RnPMdNaRx1JRzlR7VbgnWNgV3ACwG07t0500Lm7HPfc3mNskQ7uH4S+XrHZoaY0yr1n/AKcHUZmIvl1uy8C+JNYDXYIyDolVtrdIZMVtawvnmdg4WraoAuM5FavbaYxuetYenflpWK5b9vELFPCL+LPxtDriNUWXIDh8TKykHZn3/LZB18QfxGwH1kBD05n4pKeLrWP8VNfORzXJ/iCNzkfWVjjwOoPE/KVnxBbrEns3eU2piiO0acGbi5v8Vpt9Iby6Qw6JYprvbM62w95vlfgJQr6Wcrqg6o4Lle+4nbM3XkgCZtERDz5mZIt9fOIuLZAntjtQ3DObGhNCrVGZttudtj7optEHFdsEgk5CHoYMnaJ1Q5MKLXckflAy9YKroIA9GobdoF/fM/UhXIzsLo1Mr+8j3TdTT1ZQFWpYDZYL8ReVk0Qdz3t+X/6jVME3iOOXxj5oLlaC8o63/kB71XPyEi3KatxX+0TMaiQereCJ/Kfrxj5vmXJ8mt/1RW4r/aIpji/D0Jii5hyx7Oup1JYRpm0qktU6s0ZL6NDI0p06kOjwNbRoZWlNXhlaI1sG+RnnXKLR3Nuy7gbj9LfIzv0eYfK7C6yCpbZk36TMsldw7uDzelkifDzxDbKHDSFdbNJJOSX1OKddEGJByhKmKxNv8yoF2dZgBldRt4CRqGBq4tnck3YnaSSTfjczTHM+HFxmOk/FK3olLVQ9Y6yi17m9xcE7ey87/D1LE2ARRs1czbiTwnnlHAMesbTVrcqnFPmkTPVCmpfM2FgRsANu+dERPl8/nnHNv7G3ykqrUoMoI1ltUB7VGdv2385y9I09UNmxI37vAfGUnxJIszao3i9yfGVXxwGSDL63Qivudb2rXXNqGpVqlhnsG7YJn1aijfrHs2ecpPVLbTGBlxX3TOWI+GFk4xrWBtAExKpMuUNEset0R27fKV0hjNpt3lSvD0cIzbsp0eiuSr1D93TLfmOwfCdfo/kCMjXa/wCVdniYbTuHnuF0QSbAFjwAPwnTaL5AVXtr2pL25t5T0HBaLpURamgXttn4mHJhpPN7PK+VegkwtRFpkm9PWYneda3hH5KjJ9o6Vrg28Jc+0Fr4kdlJfVmMDyWtzb3FxznwExv5b07Q1HQHLO+6492yVeatw8vkYepq8D5fxKjd3mD8pltqI7ZbB6yn0hs2d5hXAtulWoeFoElr7yB9dkEx+s4FznujtU4W84xojfgfWKJS3b6xRk0f6rhnD08YeHrKKmGWdDm00Fx35fWGTSA4H0mcpkxEemomkV7fL+YddILxPlMdZMCG1ahtLpFPa9DI4rFU3psjMLMLZzKVZCsIjiHI16RBKnrKSL+0BsIlVq4G2dJpVqaLdxc7hvPjuE5LE1QWu3gBsmXp7l6teNtWsQJUxN9lzJ0Ktjc5fXGUf6ngLQZqGaVpEOTLxM5O/VqV9K7h/wAyo+MY77SsDJAS9OWbTJNGEPRoFjbM9gFzNbCaDJ2gDtY3PlDZMVVlvCYTWIABY8FBnRUNBUh1ul4WE18E3ND7rodwAPnaGyA0PyMqtYsopL29Y+HznW6O5K0KWZGu3FtngJjDTFX2z5D5Q66aqe36D5Q6JmJdcjACwFhw2RGrOXXTFT2/QfKS/wAWqe16CPZadIasgas5/wDxWp7Q8hINpV+I8hDZaczy2qa2KfsWmPQn4yHJx2CuFcKNa+f6R8jK/KOoTWZjtYKT4Aj4RaKqkI2qG2jZcjZvEwv5dNPDZr1jvdT3QIa//J+co/1BO21+BBhBWbw7/hMWydXo8PMyo9U/WcVTEA7TBs6dg8TKShUfv9fjANW4D684Z/E+N4BmHAxwNEKp4HzjSOv3xSibCGGUyqrwi1Js51xTCLKqNCB4BZDyYeVg0lcxK0MakrV6u3f2RVGldnMS4hxuO0jUdjrnfsEpzb0vodjU1qYybbmMjIUNAH8bW7APiZcM57seFpYdm6oJ8PjOloaLpL+G54tn6bJcAHADwFoFtz2H0G7dYgf6vdlNShoJF6127zYeQmgr/QEkPr6tEXU1GiFFgAO4WhRIgSQtAJCSvI/W2K0AKHj68Drd8e8YHWqYQV5UvJAwC3/URjWMqa/1aLXgGdp5LgNwy8D/ADIaIxYVGyBN8vIS1jOkpHEeu6B0E9qWwdYm+8eO7ymd4aUkSpUOtvtw4SBbfnC4ysCbk3J2n6EA5uBl7s5lpttFqndBGqBwgmPCMT2w0aNWveD56M7QDNKiEzIxrRQGtFHottymYZY8U1YHWFEUUJOBEMIIoojBrGQtFFEuOwNSDiilR2ZW7mvHAiijIQSYEUUkHAg9Y3jxRnAhMdjFFEaAMKIooyOYhtiigDSLNFFAgyYLR6DmTcD/ADTu7Giik2XU+LGa9wipi7C/tkeHCKKTHeVT2ZjmCaKKS1kODeNFGk0aKKNL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6" name="Picture 8" descr="http://www.zscholtice.cz/svs/lacko/fyzika_7roc/obrazky/nadoby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402885"/>
            <a:ext cx="3960440" cy="297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29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260648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</a:rPr>
              <a:t>Praktické využití</a:t>
            </a:r>
            <a:endParaRPr lang="cs-CZ" sz="2800" dirty="0">
              <a:solidFill>
                <a:srgbClr val="C00000"/>
              </a:solidFill>
            </a:endParaRPr>
          </a:p>
        </p:txBody>
      </p:sp>
      <p:pic>
        <p:nvPicPr>
          <p:cNvPr id="3074" name="Picture 2" descr="http://www.fpv.umb.sk/kat/kf/FyzLab/images/hadicova_vodova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3168352" cy="3002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467544" y="4437112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hadicová vodováha</a:t>
            </a:r>
            <a:endParaRPr lang="cs-CZ" sz="2800" dirty="0"/>
          </a:p>
        </p:txBody>
      </p:sp>
      <p:pic>
        <p:nvPicPr>
          <p:cNvPr id="3076" name="Picture 4" descr="http://www.plastbrno.cz/images/product/u-sifon-drezovy-usporn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568" y="409074"/>
            <a:ext cx="5053264" cy="378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5220072" y="4414248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sifon </a:t>
            </a:r>
            <a:r>
              <a:rPr lang="cs-CZ" sz="2800" dirty="0" err="1" smtClean="0"/>
              <a:t>dřezový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91568" y="4960332"/>
            <a:ext cx="4187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 měření je třeba dvou pracovníků. </a:t>
            </a:r>
            <a:r>
              <a:rPr lang="cs-CZ" dirty="0" smtClean="0"/>
              <a:t>Používá se </a:t>
            </a:r>
            <a:r>
              <a:rPr lang="cs-CZ" dirty="0"/>
              <a:t>především ve stavebnictví a na větší </a:t>
            </a:r>
            <a:r>
              <a:rPr lang="cs-CZ" dirty="0" smtClean="0"/>
              <a:t>vzdálenosti. </a:t>
            </a:r>
          </a:p>
          <a:p>
            <a:r>
              <a:rPr lang="cs-CZ" dirty="0" smtClean="0"/>
              <a:t>Dnes se  nahrazuje laserovou vodováhou.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4395071" y="4941752"/>
            <a:ext cx="48066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Funkce – voda zůstává v kolínku, pouze </a:t>
            </a:r>
            <a:r>
              <a:rPr lang="cs-CZ" dirty="0"/>
              <a:t>se </a:t>
            </a:r>
            <a:endParaRPr lang="cs-CZ" dirty="0" smtClean="0"/>
          </a:p>
          <a:p>
            <a:r>
              <a:rPr lang="cs-CZ" dirty="0" smtClean="0"/>
              <a:t>při </a:t>
            </a:r>
            <a:r>
              <a:rPr lang="cs-CZ" dirty="0"/>
              <a:t>každém použití umyvadla pročistí a vymění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Stálá </a:t>
            </a:r>
            <a:r>
              <a:rPr lang="cs-CZ" dirty="0"/>
              <a:t>úroveň hladiny v ohybu tvoří </a:t>
            </a:r>
            <a:r>
              <a:rPr lang="cs-CZ" dirty="0" smtClean="0"/>
              <a:t>dokonalou</a:t>
            </a:r>
          </a:p>
          <a:p>
            <a:r>
              <a:rPr lang="cs-CZ" dirty="0" smtClean="0"/>
              <a:t>pachovou </a:t>
            </a:r>
            <a:r>
              <a:rPr lang="cs-CZ" dirty="0"/>
              <a:t>izolaci </a:t>
            </a:r>
            <a:r>
              <a:rPr lang="cs-CZ" dirty="0" smtClean="0"/>
              <a:t>odpadu. (podobně funguje WC).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837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interlink-static.tsbohemia.cz/electrolux-rychlovarna-konvice-eewa-5210_i1498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9980"/>
            <a:ext cx="3173338" cy="317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323528" y="4172650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rychlovarná konvice s vodoznakem</a:t>
            </a:r>
          </a:p>
          <a:p>
            <a:r>
              <a:rPr lang="cs-CZ" dirty="0" smtClean="0"/>
              <a:t>- poznáte, jak vysoko je hladina vody uvnitř konvice. Trubička vodoznaku je u dna spojena s vnitřkem konvice, takže tvoří spojené nádoby.</a:t>
            </a:r>
            <a:endParaRPr lang="cs-CZ" dirty="0"/>
          </a:p>
        </p:txBody>
      </p:sp>
      <p:pic>
        <p:nvPicPr>
          <p:cNvPr id="4100" name="Picture 4" descr="http://t2.gstatic.com/images?q=tbn:ANd9GcSBTu-GW-x-5iBSgCjtom_MMZoexfPMdNDJMBf8I9Kn_0nJnt0Mh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40012"/>
            <a:ext cx="3888432" cy="519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6012160" y="6039291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vodojem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5576" y="260648"/>
            <a:ext cx="148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Další příklady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285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640</Words>
  <Application>Microsoft Office PowerPoint</Application>
  <PresentationFormat>Předvádění na obrazovce (4:3)</PresentationFormat>
  <Paragraphs>96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Motiv systému Office</vt:lpstr>
      <vt:lpstr>Hydrostatický tlak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Hydrostatický tlak</dc:title>
  <dc:creator>Uzivatel</dc:creator>
  <cp:lastModifiedBy>Martykánová Jiřina</cp:lastModifiedBy>
  <cp:revision>27</cp:revision>
  <dcterms:created xsi:type="dcterms:W3CDTF">2013-03-03T16:56:14Z</dcterms:created>
  <dcterms:modified xsi:type="dcterms:W3CDTF">2020-03-30T05:10:36Z</dcterms:modified>
</cp:coreProperties>
</file>