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60" r:id="rId7"/>
    <p:sldId id="270" r:id="rId8"/>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4660"/>
  </p:normalViewPr>
  <p:slideViewPr>
    <p:cSldViewPr>
      <p:cViewPr varScale="1">
        <p:scale>
          <a:sx n="84" d="100"/>
          <a:sy n="84" d="100"/>
        </p:scale>
        <p:origin x="138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566BF3CF-C6DA-4D17-AAB7-1EFEDB08FE47}" type="datetimeFigureOut">
              <a:rPr lang="cs-CZ"/>
              <a:pPr>
                <a:defRPr/>
              </a:pPr>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1C2EA920-AF8C-44D3-923A-07A0177F6CCD}"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AD5BCC4B-4AD1-4D3C-BF4D-9702AD1C1FEE}" type="datetimeFigureOut">
              <a:rPr lang="cs-CZ"/>
              <a:pPr>
                <a:defRPr/>
              </a:pPr>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18B5174-6D10-49BD-B3A0-C4F0C6612665}"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169DED37-C1FD-4CAF-BB5A-5F68090A0C57}" type="datetimeFigureOut">
              <a:rPr lang="cs-CZ"/>
              <a:pPr>
                <a:defRPr/>
              </a:pPr>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B899853-B6B5-4586-8FA1-A9ADD0C1F02C}"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D609949-0942-4629-86AD-9790AD87632D}" type="datetimeFigureOut">
              <a:rPr lang="cs-CZ"/>
              <a:pPr>
                <a:defRPr/>
              </a:pPr>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2C5923A-F7AB-413F-9849-F1A000E1BB21}"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AB1B715A-27E6-4046-B705-CA2A3D3540B0}" type="datetimeFigureOut">
              <a:rPr lang="cs-CZ"/>
              <a:pPr>
                <a:defRPr/>
              </a:pPr>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177A5B87-82F2-4475-B017-FFE2E53B3917}"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9B5F77E7-5611-44FC-B31B-B455762DE29D}" type="datetimeFigureOut">
              <a:rPr lang="cs-CZ"/>
              <a:pPr>
                <a:defRPr/>
              </a:pPr>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09F1418-A3DE-43A2-ABBA-99B5C9F25EBD}"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3A76C63A-5E19-4F06-9B5C-3F0F37277CE9}" type="datetimeFigureOut">
              <a:rPr lang="cs-CZ"/>
              <a:pPr>
                <a:defRPr/>
              </a:pPr>
              <a:t>06.04.2020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BFEBA37-3A17-4EB2-9424-E9DA646B6C88}"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AF2C12D-0225-4566-894F-922143B9FE94}" type="datetimeFigureOut">
              <a:rPr lang="cs-CZ"/>
              <a:pPr>
                <a:defRPr/>
              </a:pPr>
              <a:t>06.04.2020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185C4103-5137-4A6D-93AC-2AF0B0746DA3}"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899CCAE6-B66E-4288-B89F-2F4E831A0946}" type="datetimeFigureOut">
              <a:rPr lang="cs-CZ"/>
              <a:pPr>
                <a:defRPr/>
              </a:pPr>
              <a:t>06.04.2020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F2D61581-4967-4BFD-84A9-C989B1D1641C}"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54AAF09-DC10-4E20-8ECB-2C9207C63958}" type="datetimeFigureOut">
              <a:rPr lang="cs-CZ"/>
              <a:pPr>
                <a:defRPr/>
              </a:pPr>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29AA5D4D-82DB-410B-A40C-61EC99106EA5}"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2082177D-B098-4D1C-82C6-2FB19DBE75A6}" type="datetimeFigureOut">
              <a:rPr lang="cs-CZ"/>
              <a:pPr>
                <a:defRPr/>
              </a:pPr>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0FD6973-A169-4038-81AA-5B08FB1C6C13}"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E0C26A9-E6D5-4C98-B497-76078549D82A}" type="datetimeFigureOut">
              <a:rPr lang="cs-CZ"/>
              <a:pPr>
                <a:defRPr/>
              </a:pPr>
              <a:t>06.04.2020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3D38FC2-A2F9-45A7-BFD0-3A0CF03BF65F}"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Nadpis 1"/>
          <p:cNvSpPr>
            <a:spLocks noGrp="1"/>
          </p:cNvSpPr>
          <p:nvPr>
            <p:ph type="ctrTitle"/>
          </p:nvPr>
        </p:nvSpPr>
        <p:spPr/>
        <p:txBody>
          <a:bodyPr/>
          <a:lstStyle/>
          <a:p>
            <a:r>
              <a:rPr lang="cs-CZ" dirty="0" smtClean="0"/>
              <a:t>Vztlaková síla, Archimedův zákon</a:t>
            </a:r>
          </a:p>
        </p:txBody>
      </p:sp>
      <p:sp>
        <p:nvSpPr>
          <p:cNvPr id="3" name="Podnadpis 2"/>
          <p:cNvSpPr>
            <a:spLocks noGrp="1"/>
          </p:cNvSpPr>
          <p:nvPr>
            <p:ph type="subTitle" idx="1"/>
          </p:nvPr>
        </p:nvSpPr>
        <p:spPr/>
        <p:txBody>
          <a:bodyPr rtlCol="0">
            <a:normAutofit/>
          </a:bodyPr>
          <a:lstStyle/>
          <a:p>
            <a:pPr fontAlgn="auto">
              <a:spcAft>
                <a:spcPts val="0"/>
              </a:spcAft>
              <a:buFont typeface="Arial" pitchFamily="34" charset="0"/>
              <a:buNone/>
              <a:defRPr/>
            </a:pPr>
            <a:r>
              <a:rPr lang="cs-CZ" dirty="0" smtClean="0"/>
              <a:t>7. tř.</a:t>
            </a:r>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ovéPole 1"/>
          <p:cNvSpPr txBox="1">
            <a:spLocks noChangeArrowheads="1"/>
          </p:cNvSpPr>
          <p:nvPr/>
        </p:nvSpPr>
        <p:spPr bwMode="auto">
          <a:xfrm>
            <a:off x="468313" y="333375"/>
            <a:ext cx="5327823" cy="522288"/>
          </a:xfrm>
          <a:prstGeom prst="rect">
            <a:avLst/>
          </a:prstGeom>
          <a:noFill/>
          <a:ln w="9525">
            <a:noFill/>
            <a:miter lim="800000"/>
            <a:headEnd/>
            <a:tailEnd/>
          </a:ln>
        </p:spPr>
        <p:txBody>
          <a:bodyPr wrap="square">
            <a:spAutoFit/>
          </a:bodyPr>
          <a:lstStyle/>
          <a:p>
            <a:r>
              <a:rPr lang="cs-CZ" sz="2800" dirty="0">
                <a:solidFill>
                  <a:srgbClr val="C00000"/>
                </a:solidFill>
                <a:latin typeface="Calibri" pitchFamily="34" charset="0"/>
              </a:rPr>
              <a:t>Vztlaková </a:t>
            </a:r>
            <a:r>
              <a:rPr lang="cs-CZ" sz="2800" dirty="0" smtClean="0">
                <a:solidFill>
                  <a:srgbClr val="C00000"/>
                </a:solidFill>
                <a:latin typeface="Calibri" pitchFamily="34" charset="0"/>
              </a:rPr>
              <a:t>síla – nové učivo</a:t>
            </a:r>
            <a:endParaRPr lang="cs-CZ" sz="2800" dirty="0">
              <a:solidFill>
                <a:srgbClr val="C00000"/>
              </a:solidFill>
              <a:latin typeface="Calibri" pitchFamily="34" charset="0"/>
            </a:endParaRPr>
          </a:p>
        </p:txBody>
      </p:sp>
      <p:sp>
        <p:nvSpPr>
          <p:cNvPr id="14338" name="TextovéPole 2"/>
          <p:cNvSpPr txBox="1">
            <a:spLocks noChangeArrowheads="1"/>
          </p:cNvSpPr>
          <p:nvPr/>
        </p:nvSpPr>
        <p:spPr bwMode="auto">
          <a:xfrm>
            <a:off x="468313" y="981075"/>
            <a:ext cx="8351837" cy="954088"/>
          </a:xfrm>
          <a:prstGeom prst="rect">
            <a:avLst/>
          </a:prstGeom>
          <a:noFill/>
          <a:ln w="9525">
            <a:noFill/>
            <a:miter lim="800000"/>
            <a:headEnd/>
            <a:tailEnd/>
          </a:ln>
        </p:spPr>
        <p:txBody>
          <a:bodyPr>
            <a:spAutoFit/>
          </a:bodyPr>
          <a:lstStyle/>
          <a:p>
            <a:r>
              <a:rPr lang="cs-CZ" sz="2800" dirty="0">
                <a:latin typeface="Calibri" pitchFamily="34" charset="0"/>
              </a:rPr>
              <a:t>Těleso ponořené do kapaliny v klidu je nadnášeno silou, která má opačný směr než síla </a:t>
            </a:r>
            <a:r>
              <a:rPr lang="cs-CZ" sz="2800" dirty="0" err="1" smtClean="0">
                <a:latin typeface="Calibri" pitchFamily="34" charset="0"/>
              </a:rPr>
              <a:t>Fg</a:t>
            </a:r>
            <a:r>
              <a:rPr lang="cs-CZ" sz="2800" dirty="0">
                <a:latin typeface="Calibri" pitchFamily="34" charset="0"/>
              </a:rPr>
              <a:t> </a:t>
            </a:r>
            <a:r>
              <a:rPr lang="cs-CZ" sz="2800" dirty="0" smtClean="0">
                <a:latin typeface="Calibri" pitchFamily="34" charset="0"/>
              </a:rPr>
              <a:t>-  gravitační</a:t>
            </a:r>
            <a:endParaRPr lang="cs-CZ" sz="2800" dirty="0">
              <a:latin typeface="Calibri" pitchFamily="34" charset="0"/>
            </a:endParaRPr>
          </a:p>
        </p:txBody>
      </p:sp>
      <p:sp>
        <p:nvSpPr>
          <p:cNvPr id="14339" name="TextovéPole 3"/>
          <p:cNvSpPr txBox="1">
            <a:spLocks noChangeArrowheads="1"/>
          </p:cNvSpPr>
          <p:nvPr/>
        </p:nvSpPr>
        <p:spPr bwMode="auto">
          <a:xfrm>
            <a:off x="719138" y="5521325"/>
            <a:ext cx="7848600" cy="954088"/>
          </a:xfrm>
          <a:prstGeom prst="rect">
            <a:avLst/>
          </a:prstGeom>
          <a:noFill/>
          <a:ln w="9525">
            <a:noFill/>
            <a:miter lim="800000"/>
            <a:headEnd/>
            <a:tailEnd/>
          </a:ln>
        </p:spPr>
        <p:txBody>
          <a:bodyPr>
            <a:spAutoFit/>
          </a:bodyPr>
          <a:lstStyle/>
          <a:p>
            <a:r>
              <a:rPr lang="cs-CZ" sz="2800" dirty="0">
                <a:latin typeface="Calibri" pitchFamily="34" charset="0"/>
              </a:rPr>
              <a:t>Velikost vztlakové síly určíme jako rozdíl velikostí sil naměřených siloměrem.</a:t>
            </a:r>
          </a:p>
        </p:txBody>
      </p:sp>
      <p:pic>
        <p:nvPicPr>
          <p:cNvPr id="14340" name="Picture 2" descr="http://www.techmania.cz/edutorium/data/fil_0961.gif"/>
          <p:cNvPicPr>
            <a:picLocks noChangeAspect="1" noChangeArrowheads="1"/>
          </p:cNvPicPr>
          <p:nvPr/>
        </p:nvPicPr>
        <p:blipFill>
          <a:blip r:embed="rId2"/>
          <a:srcRect/>
          <a:stretch>
            <a:fillRect/>
          </a:stretch>
        </p:blipFill>
        <p:spPr bwMode="auto">
          <a:xfrm>
            <a:off x="466785" y="2120900"/>
            <a:ext cx="4537075" cy="3214687"/>
          </a:xfrm>
          <a:prstGeom prst="rect">
            <a:avLst/>
          </a:prstGeom>
          <a:noFill/>
          <a:ln w="9525">
            <a:noFill/>
            <a:miter lim="800000"/>
            <a:headEnd/>
            <a:tailEnd/>
          </a:ln>
        </p:spPr>
      </p:pic>
      <p:sp>
        <p:nvSpPr>
          <p:cNvPr id="2" name="TextovéPole 1"/>
          <p:cNvSpPr txBox="1"/>
          <p:nvPr/>
        </p:nvSpPr>
        <p:spPr>
          <a:xfrm>
            <a:off x="5003860" y="2420888"/>
            <a:ext cx="3600588" cy="369332"/>
          </a:xfrm>
          <a:prstGeom prst="rect">
            <a:avLst/>
          </a:prstGeom>
          <a:noFill/>
        </p:spPr>
        <p:txBody>
          <a:bodyPr wrap="square" rtlCol="0">
            <a:spAutoFit/>
          </a:bodyPr>
          <a:lstStyle/>
          <a:p>
            <a:r>
              <a:rPr lang="cs-CZ" dirty="0" smtClean="0"/>
              <a:t>Vztlaková síla – působí nahoru</a:t>
            </a:r>
            <a:endParaRPr lang="cs-CZ" dirty="0"/>
          </a:p>
        </p:txBody>
      </p:sp>
      <p:sp>
        <p:nvSpPr>
          <p:cNvPr id="3" name="TextovéPole 2"/>
          <p:cNvSpPr txBox="1"/>
          <p:nvPr/>
        </p:nvSpPr>
        <p:spPr>
          <a:xfrm>
            <a:off x="5003860" y="3140968"/>
            <a:ext cx="3600588" cy="369332"/>
          </a:xfrm>
          <a:prstGeom prst="rect">
            <a:avLst/>
          </a:prstGeom>
          <a:noFill/>
        </p:spPr>
        <p:txBody>
          <a:bodyPr wrap="square" rtlCol="0">
            <a:spAutoFit/>
          </a:bodyPr>
          <a:lstStyle/>
          <a:p>
            <a:r>
              <a:rPr lang="cs-CZ" dirty="0" smtClean="0"/>
              <a:t>Gravitační síla – působí dolů</a:t>
            </a: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anim calcmode="lin" valueType="num">
                                      <p:cBhvr additive="base">
                                        <p:cTn id="7" dur="500" fill="hold"/>
                                        <p:tgtEl>
                                          <p:spTgt spid="14337"/>
                                        </p:tgtEl>
                                        <p:attrNameLst>
                                          <p:attrName>ppt_x</p:attrName>
                                        </p:attrNameLst>
                                      </p:cBhvr>
                                      <p:tavLst>
                                        <p:tav tm="0">
                                          <p:val>
                                            <p:strVal val="#ppt_x"/>
                                          </p:val>
                                        </p:tav>
                                        <p:tav tm="100000">
                                          <p:val>
                                            <p:strVal val="#ppt_x"/>
                                          </p:val>
                                        </p:tav>
                                      </p:tavLst>
                                    </p:anim>
                                    <p:anim calcmode="lin" valueType="num">
                                      <p:cBhvr additive="base">
                                        <p:cTn id="8" dur="500" fill="hold"/>
                                        <p:tgtEl>
                                          <p:spTgt spid="1433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8"/>
                                        </p:tgtEl>
                                        <p:attrNameLst>
                                          <p:attrName>style.visibility</p:attrName>
                                        </p:attrNameLst>
                                      </p:cBhvr>
                                      <p:to>
                                        <p:strVal val="visible"/>
                                      </p:to>
                                    </p:set>
                                    <p:anim calcmode="lin" valueType="num">
                                      <p:cBhvr additive="base">
                                        <p:cTn id="13" dur="500" fill="hold"/>
                                        <p:tgtEl>
                                          <p:spTgt spid="14338"/>
                                        </p:tgtEl>
                                        <p:attrNameLst>
                                          <p:attrName>ppt_x</p:attrName>
                                        </p:attrNameLst>
                                      </p:cBhvr>
                                      <p:tavLst>
                                        <p:tav tm="0">
                                          <p:val>
                                            <p:strVal val="#ppt_x"/>
                                          </p:val>
                                        </p:tav>
                                        <p:tav tm="100000">
                                          <p:val>
                                            <p:strVal val="#ppt_x"/>
                                          </p:val>
                                        </p:tav>
                                      </p:tavLst>
                                    </p:anim>
                                    <p:anim calcmode="lin" valueType="num">
                                      <p:cBhvr additive="base">
                                        <p:cTn id="14" dur="500" fill="hold"/>
                                        <p:tgtEl>
                                          <p:spTgt spid="1433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anim calcmode="lin" valueType="num">
                                      <p:cBhvr additive="base">
                                        <p:cTn id="19" dur="500" fill="hold"/>
                                        <p:tgtEl>
                                          <p:spTgt spid="14340"/>
                                        </p:tgtEl>
                                        <p:attrNameLst>
                                          <p:attrName>ppt_x</p:attrName>
                                        </p:attrNameLst>
                                      </p:cBhvr>
                                      <p:tavLst>
                                        <p:tav tm="0">
                                          <p:val>
                                            <p:strVal val="#ppt_x"/>
                                          </p:val>
                                        </p:tav>
                                        <p:tav tm="100000">
                                          <p:val>
                                            <p:strVal val="#ppt_x"/>
                                          </p:val>
                                        </p:tav>
                                      </p:tavLst>
                                    </p:anim>
                                    <p:anim calcmode="lin" valueType="num">
                                      <p:cBhvr additive="base">
                                        <p:cTn id="20"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39"/>
                                        </p:tgtEl>
                                        <p:attrNameLst>
                                          <p:attrName>style.visibility</p:attrName>
                                        </p:attrNameLst>
                                      </p:cBhvr>
                                      <p:to>
                                        <p:strVal val="visible"/>
                                      </p:to>
                                    </p:set>
                                    <p:anim calcmode="lin" valueType="num">
                                      <p:cBhvr additive="base">
                                        <p:cTn id="25" dur="500" fill="hold"/>
                                        <p:tgtEl>
                                          <p:spTgt spid="14339"/>
                                        </p:tgtEl>
                                        <p:attrNameLst>
                                          <p:attrName>ppt_x</p:attrName>
                                        </p:attrNameLst>
                                      </p:cBhvr>
                                      <p:tavLst>
                                        <p:tav tm="0">
                                          <p:val>
                                            <p:strVal val="#ppt_x"/>
                                          </p:val>
                                        </p:tav>
                                        <p:tav tm="100000">
                                          <p:val>
                                            <p:strVal val="#ppt_x"/>
                                          </p:val>
                                        </p:tav>
                                      </p:tavLst>
                                    </p:anim>
                                    <p:anim calcmode="lin" valueType="num">
                                      <p:cBhvr additive="base">
                                        <p:cTn id="26" dur="500" fill="hold"/>
                                        <p:tgtEl>
                                          <p:spTgt spid="143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P spid="14338" grpId="0"/>
      <p:bldP spid="143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ovéPole 1"/>
          <p:cNvSpPr txBox="1">
            <a:spLocks noChangeArrowheads="1"/>
          </p:cNvSpPr>
          <p:nvPr/>
        </p:nvSpPr>
        <p:spPr bwMode="auto">
          <a:xfrm>
            <a:off x="638652" y="185671"/>
            <a:ext cx="1800225" cy="519112"/>
          </a:xfrm>
          <a:prstGeom prst="rect">
            <a:avLst/>
          </a:prstGeom>
          <a:solidFill>
            <a:srgbClr val="FFC000"/>
          </a:solidFill>
          <a:ln w="9525">
            <a:noFill/>
            <a:miter lim="800000"/>
            <a:headEnd/>
            <a:tailEnd/>
          </a:ln>
        </p:spPr>
        <p:txBody>
          <a:bodyPr>
            <a:spAutoFit/>
          </a:bodyPr>
          <a:lstStyle/>
          <a:p>
            <a:r>
              <a:rPr lang="cs-CZ" sz="2800" dirty="0" err="1">
                <a:latin typeface="Calibri" pitchFamily="34" charset="0"/>
              </a:rPr>
              <a:t>Fvz</a:t>
            </a:r>
            <a:r>
              <a:rPr lang="cs-CZ" sz="2800" dirty="0">
                <a:latin typeface="Calibri" pitchFamily="34" charset="0"/>
              </a:rPr>
              <a:t> = </a:t>
            </a:r>
            <a:r>
              <a:rPr lang="cs-CZ" sz="2800" dirty="0" err="1">
                <a:latin typeface="Calibri" pitchFamily="34" charset="0"/>
              </a:rPr>
              <a:t>Fg</a:t>
            </a:r>
            <a:r>
              <a:rPr lang="cs-CZ" sz="2800" dirty="0"/>
              <a:t> -</a:t>
            </a:r>
            <a:r>
              <a:rPr lang="cs-CZ" sz="2800" dirty="0">
                <a:latin typeface="Calibri" pitchFamily="34" charset="0"/>
              </a:rPr>
              <a:t> F</a:t>
            </a:r>
          </a:p>
        </p:txBody>
      </p:sp>
      <p:sp>
        <p:nvSpPr>
          <p:cNvPr id="15362" name="TextovéPole 2"/>
          <p:cNvSpPr txBox="1">
            <a:spLocks noChangeArrowheads="1"/>
          </p:cNvSpPr>
          <p:nvPr/>
        </p:nvSpPr>
        <p:spPr bwMode="auto">
          <a:xfrm>
            <a:off x="585788" y="845824"/>
            <a:ext cx="6192837" cy="461665"/>
          </a:xfrm>
          <a:prstGeom prst="rect">
            <a:avLst/>
          </a:prstGeom>
          <a:noFill/>
          <a:ln w="9525">
            <a:noFill/>
            <a:miter lim="800000"/>
            <a:headEnd/>
            <a:tailEnd/>
          </a:ln>
        </p:spPr>
        <p:txBody>
          <a:bodyPr>
            <a:spAutoFit/>
          </a:bodyPr>
          <a:lstStyle/>
          <a:p>
            <a:r>
              <a:rPr lang="cs-CZ" sz="2400" dirty="0">
                <a:latin typeface="Calibri" pitchFamily="34" charset="0"/>
              </a:rPr>
              <a:t>Na čem závisí velikost vztlakové síly </a:t>
            </a:r>
            <a:r>
              <a:rPr lang="cs-CZ" sz="2400" dirty="0" err="1">
                <a:latin typeface="Calibri" pitchFamily="34" charset="0"/>
              </a:rPr>
              <a:t>Fvz</a:t>
            </a:r>
            <a:r>
              <a:rPr lang="cs-CZ" sz="2400" dirty="0">
                <a:latin typeface="Calibri" pitchFamily="34" charset="0"/>
              </a:rPr>
              <a:t>?</a:t>
            </a:r>
          </a:p>
        </p:txBody>
      </p:sp>
      <p:sp>
        <p:nvSpPr>
          <p:cNvPr id="15363" name="TextovéPole 3"/>
          <p:cNvSpPr txBox="1">
            <a:spLocks noChangeArrowheads="1"/>
          </p:cNvSpPr>
          <p:nvPr/>
        </p:nvSpPr>
        <p:spPr bwMode="auto">
          <a:xfrm>
            <a:off x="585788" y="1349392"/>
            <a:ext cx="8234363" cy="1938992"/>
          </a:xfrm>
          <a:prstGeom prst="rect">
            <a:avLst/>
          </a:prstGeom>
          <a:noFill/>
          <a:ln w="9525">
            <a:noFill/>
            <a:miter lim="800000"/>
            <a:headEnd/>
            <a:tailEnd/>
          </a:ln>
        </p:spPr>
        <p:txBody>
          <a:bodyPr wrap="square">
            <a:spAutoFit/>
          </a:bodyPr>
          <a:lstStyle/>
          <a:p>
            <a:r>
              <a:rPr lang="cs-CZ" sz="2400" dirty="0">
                <a:solidFill>
                  <a:srgbClr val="C00000"/>
                </a:solidFill>
                <a:latin typeface="Calibri" pitchFamily="34" charset="0"/>
              </a:rPr>
              <a:t>PS – str. 33, 1a </a:t>
            </a:r>
            <a:r>
              <a:rPr lang="cs-CZ" sz="2400" dirty="0" smtClean="0">
                <a:solidFill>
                  <a:srgbClr val="C00000"/>
                </a:solidFill>
                <a:latin typeface="Calibri" pitchFamily="34" charset="0"/>
              </a:rPr>
              <a:t>– zdůvodnění - zapiš</a:t>
            </a:r>
            <a:endParaRPr lang="cs-CZ" sz="2400" dirty="0">
              <a:solidFill>
                <a:srgbClr val="C00000"/>
              </a:solidFill>
              <a:latin typeface="Calibri" pitchFamily="34" charset="0"/>
            </a:endParaRPr>
          </a:p>
          <a:p>
            <a:r>
              <a:rPr lang="cs-CZ" sz="2400" dirty="0" smtClean="0">
                <a:latin typeface="Calibri" pitchFamily="34" charset="0"/>
              </a:rPr>
              <a:t>Toto je zdůvodnění – pouze opiš do PS. Kolikrát </a:t>
            </a:r>
            <a:r>
              <a:rPr lang="cs-CZ" sz="2400" dirty="0">
                <a:latin typeface="Calibri" pitchFamily="34" charset="0"/>
              </a:rPr>
              <a:t>větší je objem ponořené části tělesa, tolikrát větší vztlaková síla na těleso působí</a:t>
            </a:r>
            <a:r>
              <a:rPr lang="cs-CZ" sz="2400" dirty="0" smtClean="0">
                <a:latin typeface="Calibri" pitchFamily="34" charset="0"/>
              </a:rPr>
              <a:t>.</a:t>
            </a:r>
          </a:p>
          <a:p>
            <a:r>
              <a:rPr lang="cs-CZ" sz="2400" dirty="0" smtClean="0">
                <a:latin typeface="Calibri" pitchFamily="34" charset="0"/>
              </a:rPr>
              <a:t>První obrázek – </a:t>
            </a:r>
            <a:r>
              <a:rPr lang="cs-CZ" sz="2400" dirty="0" err="1" smtClean="0">
                <a:latin typeface="Calibri" pitchFamily="34" charset="0"/>
              </a:rPr>
              <a:t>Fvz</a:t>
            </a:r>
            <a:r>
              <a:rPr lang="cs-CZ" sz="2400" dirty="0" smtClean="0">
                <a:latin typeface="Calibri" pitchFamily="34" charset="0"/>
              </a:rPr>
              <a:t> (od hladiny) – šipka nahoru, </a:t>
            </a:r>
            <a:r>
              <a:rPr lang="cs-CZ" sz="2400" dirty="0" err="1" smtClean="0">
                <a:latin typeface="Calibri" pitchFamily="34" charset="0"/>
              </a:rPr>
              <a:t>Fg</a:t>
            </a:r>
            <a:r>
              <a:rPr lang="cs-CZ" sz="2400" dirty="0" smtClean="0">
                <a:latin typeface="Calibri" pitchFamily="34" charset="0"/>
              </a:rPr>
              <a:t> – šipka dolů</a:t>
            </a:r>
          </a:p>
        </p:txBody>
      </p:sp>
      <p:sp>
        <p:nvSpPr>
          <p:cNvPr id="15364" name="TextovéPole 4"/>
          <p:cNvSpPr txBox="1">
            <a:spLocks noChangeArrowheads="1"/>
          </p:cNvSpPr>
          <p:nvPr/>
        </p:nvSpPr>
        <p:spPr bwMode="auto">
          <a:xfrm>
            <a:off x="611188" y="5042118"/>
            <a:ext cx="8208963" cy="1815882"/>
          </a:xfrm>
          <a:prstGeom prst="rect">
            <a:avLst/>
          </a:prstGeom>
          <a:noFill/>
          <a:ln w="9525">
            <a:noFill/>
            <a:miter lim="800000"/>
            <a:headEnd/>
            <a:tailEnd/>
          </a:ln>
        </p:spPr>
        <p:txBody>
          <a:bodyPr>
            <a:spAutoFit/>
          </a:bodyPr>
          <a:lstStyle/>
          <a:p>
            <a:r>
              <a:rPr lang="cs-CZ" sz="2800" dirty="0" smtClean="0">
                <a:solidFill>
                  <a:srgbClr val="C00000"/>
                </a:solidFill>
                <a:latin typeface="Calibri" pitchFamily="34" charset="0"/>
              </a:rPr>
              <a:t>Závěr!</a:t>
            </a:r>
          </a:p>
          <a:p>
            <a:r>
              <a:rPr lang="cs-CZ" sz="2800" dirty="0" smtClean="0">
                <a:latin typeface="Calibri" pitchFamily="34" charset="0"/>
              </a:rPr>
              <a:t>Vztlaková </a:t>
            </a:r>
            <a:r>
              <a:rPr lang="cs-CZ" sz="2800" dirty="0">
                <a:latin typeface="Calibri" pitchFamily="34" charset="0"/>
              </a:rPr>
              <a:t>síla působící na těleso ponořené do kapaliny závisí na objemu ponořené části tělesa a na hustotě kapaliny.</a:t>
            </a:r>
          </a:p>
        </p:txBody>
      </p:sp>
      <p:sp>
        <p:nvSpPr>
          <p:cNvPr id="2" name="TextovéPole 1"/>
          <p:cNvSpPr txBox="1"/>
          <p:nvPr/>
        </p:nvSpPr>
        <p:spPr>
          <a:xfrm>
            <a:off x="638652" y="3330287"/>
            <a:ext cx="7464425" cy="1754326"/>
          </a:xfrm>
          <a:prstGeom prst="rect">
            <a:avLst/>
          </a:prstGeom>
          <a:noFill/>
        </p:spPr>
        <p:txBody>
          <a:bodyPr wrap="square" rtlCol="0">
            <a:spAutoFit/>
          </a:bodyPr>
          <a:lstStyle/>
          <a:p>
            <a:r>
              <a:rPr lang="cs-CZ" sz="2400" dirty="0" smtClean="0">
                <a:solidFill>
                  <a:srgbClr val="C00000"/>
                </a:solidFill>
                <a:latin typeface="Calibri" pitchFamily="34" charset="0"/>
              </a:rPr>
              <a:t>PS – str. 33, 1b – zdůvodnění </a:t>
            </a:r>
            <a:r>
              <a:rPr lang="cs-CZ" sz="2400" dirty="0" smtClean="0">
                <a:solidFill>
                  <a:srgbClr val="C00000"/>
                </a:solidFill>
                <a:latin typeface="Calibri" pitchFamily="34" charset="0"/>
              </a:rPr>
              <a:t>– zapiš</a:t>
            </a:r>
          </a:p>
          <a:p>
            <a:r>
              <a:rPr lang="cs-CZ" sz="2400" dirty="0">
                <a:latin typeface="Calibri" pitchFamily="34" charset="0"/>
              </a:rPr>
              <a:t>Toto je zdůvodnění – pouze opiš do </a:t>
            </a:r>
            <a:r>
              <a:rPr lang="cs-CZ" sz="2400" dirty="0" smtClean="0">
                <a:latin typeface="Calibri" pitchFamily="34" charset="0"/>
              </a:rPr>
              <a:t>PS. </a:t>
            </a:r>
            <a:r>
              <a:rPr lang="cs-CZ" sz="2400" dirty="0" smtClean="0">
                <a:latin typeface="Calibri" pitchFamily="34" charset="0"/>
              </a:rPr>
              <a:t>Vztlaková </a:t>
            </a:r>
            <a:r>
              <a:rPr lang="cs-CZ" sz="2400" dirty="0">
                <a:latin typeface="Calibri" pitchFamily="34" charset="0"/>
              </a:rPr>
              <a:t>síla působící na těleso ponořené do kapaliny závisí na objemu ponořené části tělesa a na hustotě kapaliny</a:t>
            </a:r>
            <a:r>
              <a:rPr lang="cs-CZ" sz="2400" dirty="0" smtClean="0">
                <a:latin typeface="Calibri" pitchFamily="34" charset="0"/>
              </a:rPr>
              <a:t>. ( </a:t>
            </a:r>
            <a:r>
              <a:rPr lang="cs-CZ" sz="1200" dirty="0" smtClean="0">
                <a:latin typeface="Calibri" pitchFamily="34" charset="0"/>
              </a:rPr>
              <a:t>návod obrázky b) (hustota: voda 998 kg/m³, rtuť 13 500 kg/m³, aceton 792 kg/m³)</a:t>
            </a:r>
            <a:endParaRPr lang="cs-CZ" sz="12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 calcmode="lin" valueType="num">
                                      <p:cBhvr additive="base">
                                        <p:cTn id="7" dur="500" fill="hold"/>
                                        <p:tgtEl>
                                          <p:spTgt spid="15361"/>
                                        </p:tgtEl>
                                        <p:attrNameLst>
                                          <p:attrName>ppt_x</p:attrName>
                                        </p:attrNameLst>
                                      </p:cBhvr>
                                      <p:tavLst>
                                        <p:tav tm="0">
                                          <p:val>
                                            <p:strVal val="#ppt_x"/>
                                          </p:val>
                                        </p:tav>
                                        <p:tav tm="100000">
                                          <p:val>
                                            <p:strVal val="#ppt_x"/>
                                          </p:val>
                                        </p:tav>
                                      </p:tavLst>
                                    </p:anim>
                                    <p:anim calcmode="lin" valueType="num">
                                      <p:cBhvr additive="base">
                                        <p:cTn id="8" dur="500" fill="hold"/>
                                        <p:tgtEl>
                                          <p:spTgt spid="1536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gtEl>
                                        <p:attrNameLst>
                                          <p:attrName>style.visibility</p:attrName>
                                        </p:attrNameLst>
                                      </p:cBhvr>
                                      <p:to>
                                        <p:strVal val="visible"/>
                                      </p:to>
                                    </p:set>
                                    <p:anim calcmode="lin" valueType="num">
                                      <p:cBhvr additive="base">
                                        <p:cTn id="13" dur="500" fill="hold"/>
                                        <p:tgtEl>
                                          <p:spTgt spid="15362"/>
                                        </p:tgtEl>
                                        <p:attrNameLst>
                                          <p:attrName>ppt_x</p:attrName>
                                        </p:attrNameLst>
                                      </p:cBhvr>
                                      <p:tavLst>
                                        <p:tav tm="0">
                                          <p:val>
                                            <p:strVal val="#ppt_x"/>
                                          </p:val>
                                        </p:tav>
                                        <p:tav tm="100000">
                                          <p:val>
                                            <p:strVal val="#ppt_x"/>
                                          </p:val>
                                        </p:tav>
                                      </p:tavLst>
                                    </p:anim>
                                    <p:anim calcmode="lin" valueType="num">
                                      <p:cBhvr additive="base">
                                        <p:cTn id="14"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gtEl>
                                        <p:attrNameLst>
                                          <p:attrName>style.visibility</p:attrName>
                                        </p:attrNameLst>
                                      </p:cBhvr>
                                      <p:to>
                                        <p:strVal val="visible"/>
                                      </p:to>
                                    </p:set>
                                    <p:anim calcmode="lin" valueType="num">
                                      <p:cBhvr additive="base">
                                        <p:cTn id="19" dur="500" fill="hold"/>
                                        <p:tgtEl>
                                          <p:spTgt spid="15363"/>
                                        </p:tgtEl>
                                        <p:attrNameLst>
                                          <p:attrName>ppt_x</p:attrName>
                                        </p:attrNameLst>
                                      </p:cBhvr>
                                      <p:tavLst>
                                        <p:tav tm="0">
                                          <p:val>
                                            <p:strVal val="#ppt_x"/>
                                          </p:val>
                                        </p:tav>
                                        <p:tav tm="100000">
                                          <p:val>
                                            <p:strVal val="#ppt_x"/>
                                          </p:val>
                                        </p:tav>
                                      </p:tavLst>
                                    </p:anim>
                                    <p:anim calcmode="lin" valueType="num">
                                      <p:cBhvr additive="base">
                                        <p:cTn id="20" dur="500" fill="hold"/>
                                        <p:tgtEl>
                                          <p:spTgt spid="1536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4"/>
                                        </p:tgtEl>
                                        <p:attrNameLst>
                                          <p:attrName>style.visibility</p:attrName>
                                        </p:attrNameLst>
                                      </p:cBhvr>
                                      <p:to>
                                        <p:strVal val="visible"/>
                                      </p:to>
                                    </p:set>
                                    <p:anim calcmode="lin" valueType="num">
                                      <p:cBhvr additive="base">
                                        <p:cTn id="25" dur="500" fill="hold"/>
                                        <p:tgtEl>
                                          <p:spTgt spid="15364"/>
                                        </p:tgtEl>
                                        <p:attrNameLst>
                                          <p:attrName>ppt_x</p:attrName>
                                        </p:attrNameLst>
                                      </p:cBhvr>
                                      <p:tavLst>
                                        <p:tav tm="0">
                                          <p:val>
                                            <p:strVal val="#ppt_x"/>
                                          </p:val>
                                        </p:tav>
                                        <p:tav tm="100000">
                                          <p:val>
                                            <p:strVal val="#ppt_x"/>
                                          </p:val>
                                        </p:tav>
                                      </p:tavLst>
                                    </p:anim>
                                    <p:anim calcmode="lin" valueType="num">
                                      <p:cBhvr additive="base">
                                        <p:cTn id="26"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animBg="1"/>
      <p:bldP spid="15362" grpId="0"/>
      <p:bldP spid="15363" grpId="0"/>
      <p:bldP spid="153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755576" y="548680"/>
            <a:ext cx="8136904" cy="2308324"/>
          </a:xfrm>
          <a:prstGeom prst="rect">
            <a:avLst/>
          </a:prstGeom>
          <a:noFill/>
        </p:spPr>
        <p:txBody>
          <a:bodyPr wrap="square" rtlCol="0">
            <a:spAutoFit/>
          </a:bodyPr>
          <a:lstStyle/>
          <a:p>
            <a:r>
              <a:rPr lang="cs-CZ" dirty="0" smtClean="0"/>
              <a:t>Návod na řešení str. 33, </a:t>
            </a:r>
            <a:r>
              <a:rPr lang="cs-CZ" dirty="0" err="1" smtClean="0"/>
              <a:t>cv</a:t>
            </a:r>
            <a:r>
              <a:rPr lang="cs-CZ" dirty="0" smtClean="0"/>
              <a:t>. 2</a:t>
            </a:r>
          </a:p>
          <a:p>
            <a:endParaRPr lang="cs-CZ" dirty="0" smtClean="0"/>
          </a:p>
          <a:p>
            <a:r>
              <a:rPr lang="cs-CZ" dirty="0" smtClean="0"/>
              <a:t>Někde uprostřed obrázků udělej křížek. Od něj nahoru a dolů udělej šipky podle toho, jak si myslíš, která síla je větší nebo menší. Tzn. Pokud si myslíš, že vztlaková je větší než gravitační, bude šipka nahoru delší než dolů, pokud si myslíš, že jsou stejné, budou i šipky stejné, pokud si myslíš, že vztlaková síla je menší než gravitační, bude šipka nahoru menší než dolů.</a:t>
            </a:r>
          </a:p>
          <a:p>
            <a:r>
              <a:rPr lang="cs-CZ" dirty="0" smtClean="0"/>
              <a:t>Pod obrázky zapiš: </a:t>
            </a:r>
            <a:r>
              <a:rPr lang="cs-CZ" dirty="0" err="1" smtClean="0"/>
              <a:t>Fvz</a:t>
            </a:r>
            <a:r>
              <a:rPr lang="cs-CZ" dirty="0" smtClean="0"/>
              <a:t> &gt; </a:t>
            </a:r>
            <a:r>
              <a:rPr lang="cs-CZ" dirty="0" err="1" smtClean="0"/>
              <a:t>Fg</a:t>
            </a:r>
            <a:r>
              <a:rPr lang="cs-CZ" dirty="0" smtClean="0"/>
              <a:t>     </a:t>
            </a:r>
            <a:r>
              <a:rPr lang="cs-CZ" dirty="0" err="1" smtClean="0"/>
              <a:t>Fvz</a:t>
            </a:r>
            <a:r>
              <a:rPr lang="cs-CZ" dirty="0" smtClean="0"/>
              <a:t> = </a:t>
            </a:r>
            <a:r>
              <a:rPr lang="cs-CZ" dirty="0" err="1" smtClean="0"/>
              <a:t>Fg</a:t>
            </a:r>
            <a:r>
              <a:rPr lang="cs-CZ" dirty="0" smtClean="0"/>
              <a:t>     </a:t>
            </a:r>
            <a:r>
              <a:rPr lang="cs-CZ" dirty="0" err="1" smtClean="0"/>
              <a:t>Fvz</a:t>
            </a:r>
            <a:r>
              <a:rPr lang="cs-CZ" dirty="0" smtClean="0"/>
              <a:t> &lt; </a:t>
            </a:r>
            <a:r>
              <a:rPr lang="cs-CZ" dirty="0" err="1" smtClean="0"/>
              <a:t>Fg</a:t>
            </a:r>
            <a:endParaRPr lang="cs-CZ" dirty="0"/>
          </a:p>
        </p:txBody>
      </p:sp>
      <p:sp>
        <p:nvSpPr>
          <p:cNvPr id="3" name="TextovéPole 2"/>
          <p:cNvSpPr txBox="1"/>
          <p:nvPr/>
        </p:nvSpPr>
        <p:spPr>
          <a:xfrm>
            <a:off x="755576" y="2996952"/>
            <a:ext cx="7704856" cy="1200329"/>
          </a:xfrm>
          <a:prstGeom prst="rect">
            <a:avLst/>
          </a:prstGeom>
          <a:noFill/>
        </p:spPr>
        <p:txBody>
          <a:bodyPr wrap="square" rtlCol="0">
            <a:spAutoFit/>
          </a:bodyPr>
          <a:lstStyle/>
          <a:p>
            <a:r>
              <a:rPr lang="cs-CZ" dirty="0"/>
              <a:t>Návod na řešení str. 33, </a:t>
            </a:r>
            <a:r>
              <a:rPr lang="cs-CZ" dirty="0" err="1"/>
              <a:t>cv</a:t>
            </a:r>
            <a:r>
              <a:rPr lang="cs-CZ" dirty="0"/>
              <a:t>. </a:t>
            </a:r>
            <a:r>
              <a:rPr lang="cs-CZ" dirty="0" smtClean="0"/>
              <a:t>3</a:t>
            </a:r>
          </a:p>
          <a:p>
            <a:endParaRPr lang="cs-CZ" dirty="0" smtClean="0"/>
          </a:p>
          <a:p>
            <a:r>
              <a:rPr lang="cs-CZ" dirty="0" smtClean="0"/>
              <a:t>Doplň slova:</a:t>
            </a:r>
          </a:p>
          <a:p>
            <a:r>
              <a:rPr lang="cs-CZ" dirty="0" smtClean="0"/>
              <a:t>lehčí, gravitační, vztlaková, </a:t>
            </a:r>
            <a:r>
              <a:rPr lang="cs-CZ" dirty="0" err="1" smtClean="0"/>
              <a:t>Fvz</a:t>
            </a:r>
            <a:r>
              <a:rPr lang="cs-CZ" dirty="0" smtClean="0"/>
              <a:t>, objemu, hustotě kapaliny, větší, větší</a:t>
            </a:r>
            <a:endParaRPr lang="cs-CZ" dirty="0"/>
          </a:p>
        </p:txBody>
      </p:sp>
    </p:spTree>
    <p:extLst>
      <p:ext uri="{BB962C8B-B14F-4D97-AF65-F5344CB8AC3E}">
        <p14:creationId xmlns:p14="http://schemas.microsoft.com/office/powerpoint/2010/main" val="3478849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ovéPole 1"/>
          <p:cNvSpPr txBox="1">
            <a:spLocks noChangeArrowheads="1"/>
          </p:cNvSpPr>
          <p:nvPr/>
        </p:nvSpPr>
        <p:spPr bwMode="auto">
          <a:xfrm>
            <a:off x="539750" y="333375"/>
            <a:ext cx="2987675" cy="522288"/>
          </a:xfrm>
          <a:prstGeom prst="rect">
            <a:avLst/>
          </a:prstGeom>
          <a:noFill/>
          <a:ln w="9525">
            <a:noFill/>
            <a:miter lim="800000"/>
            <a:headEnd/>
            <a:tailEnd/>
          </a:ln>
        </p:spPr>
        <p:txBody>
          <a:bodyPr>
            <a:spAutoFit/>
          </a:bodyPr>
          <a:lstStyle/>
          <a:p>
            <a:r>
              <a:rPr lang="cs-CZ" sz="2800" dirty="0">
                <a:solidFill>
                  <a:srgbClr val="C00000"/>
                </a:solidFill>
                <a:latin typeface="Calibri" pitchFamily="34" charset="0"/>
              </a:rPr>
              <a:t>Archimedův </a:t>
            </a:r>
            <a:r>
              <a:rPr lang="cs-CZ" sz="2800" dirty="0">
                <a:solidFill>
                  <a:srgbClr val="FF0000"/>
                </a:solidFill>
                <a:latin typeface="Calibri" pitchFamily="34" charset="0"/>
              </a:rPr>
              <a:t>zákon</a:t>
            </a:r>
          </a:p>
        </p:txBody>
      </p:sp>
      <p:sp>
        <p:nvSpPr>
          <p:cNvPr id="16386" name="TextovéPole 3"/>
          <p:cNvSpPr txBox="1">
            <a:spLocks noChangeArrowheads="1"/>
          </p:cNvSpPr>
          <p:nvPr/>
        </p:nvSpPr>
        <p:spPr bwMode="auto">
          <a:xfrm>
            <a:off x="539750" y="981075"/>
            <a:ext cx="7848600" cy="4362450"/>
          </a:xfrm>
          <a:prstGeom prst="rect">
            <a:avLst/>
          </a:prstGeom>
          <a:noFill/>
          <a:ln w="9525">
            <a:noFill/>
            <a:miter lim="800000"/>
            <a:headEnd/>
            <a:tailEnd/>
          </a:ln>
        </p:spPr>
        <p:txBody>
          <a:bodyPr>
            <a:spAutoFit/>
          </a:bodyPr>
          <a:lstStyle/>
          <a:p>
            <a:r>
              <a:rPr lang="cs-CZ" sz="2800" dirty="0">
                <a:latin typeface="Calibri" pitchFamily="34" charset="0"/>
              </a:rPr>
              <a:t>Zákon je pojmenován podle řeckého matematika a f</a:t>
            </a:r>
            <a:r>
              <a:rPr lang="cs-CZ" sz="2800" dirty="0"/>
              <a:t>y</a:t>
            </a:r>
            <a:r>
              <a:rPr lang="cs-CZ" sz="2800" dirty="0">
                <a:latin typeface="Calibri" pitchFamily="34" charset="0"/>
              </a:rPr>
              <a:t>zika Archimeda. K objevu se váže historka, podle níž Archimedes přišel na jeho podstatu při koupeli. Přemýšlel, jak odhalit podvod klenotníka, který nahradil zlato v královské koruně za jiný méně ušlechtilý kov. Samotná myšlenka jej napadla při pozorování hladiny vody ve vaně, do které se ponořil. Objev jej prý uvedl do takového </a:t>
            </a:r>
            <a:r>
              <a:rPr lang="cs-CZ" sz="2800" dirty="0" err="1">
                <a:latin typeface="Calibri" pitchFamily="34" charset="0"/>
              </a:rPr>
              <a:t>tranzu</a:t>
            </a:r>
            <a:r>
              <a:rPr lang="cs-CZ" sz="2800" dirty="0">
                <a:latin typeface="Calibri" pitchFamily="34" charset="0"/>
              </a:rPr>
              <a:t>, že pobíhal nahý po městě s výkřiky „Heuréka“ (</a:t>
            </a:r>
            <a:r>
              <a:rPr lang="cs-CZ" sz="2800" i="1" dirty="0">
                <a:latin typeface="Calibri" pitchFamily="34" charset="0"/>
              </a:rPr>
              <a:t>Našel jsem!</a:t>
            </a:r>
            <a:r>
              <a:rPr lang="cs-CZ" sz="2800" dirty="0">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 calcmode="lin" valueType="num">
                                      <p:cBhvr additive="base">
                                        <p:cTn id="7" dur="500" fill="hold"/>
                                        <p:tgtEl>
                                          <p:spTgt spid="16385"/>
                                        </p:tgtEl>
                                        <p:attrNameLst>
                                          <p:attrName>ppt_x</p:attrName>
                                        </p:attrNameLst>
                                      </p:cBhvr>
                                      <p:tavLst>
                                        <p:tav tm="0">
                                          <p:val>
                                            <p:strVal val="#ppt_x"/>
                                          </p:val>
                                        </p:tav>
                                        <p:tav tm="100000">
                                          <p:val>
                                            <p:strVal val="#ppt_x"/>
                                          </p:val>
                                        </p:tav>
                                      </p:tavLst>
                                    </p:anim>
                                    <p:anim calcmode="lin" valueType="num">
                                      <p:cBhvr additive="base">
                                        <p:cTn id="8" dur="500" fill="hold"/>
                                        <p:tgtEl>
                                          <p:spTgt spid="1638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6"/>
                                        </p:tgtEl>
                                        <p:attrNameLst>
                                          <p:attrName>style.visibility</p:attrName>
                                        </p:attrNameLst>
                                      </p:cBhvr>
                                      <p:to>
                                        <p:strVal val="visible"/>
                                      </p:to>
                                    </p:set>
                                    <p:anim calcmode="lin" valueType="num">
                                      <p:cBhvr additive="base">
                                        <p:cTn id="13" dur="500" fill="hold"/>
                                        <p:tgtEl>
                                          <p:spTgt spid="16386"/>
                                        </p:tgtEl>
                                        <p:attrNameLst>
                                          <p:attrName>ppt_x</p:attrName>
                                        </p:attrNameLst>
                                      </p:cBhvr>
                                      <p:tavLst>
                                        <p:tav tm="0">
                                          <p:val>
                                            <p:strVal val="#ppt_x"/>
                                          </p:val>
                                        </p:tav>
                                        <p:tav tm="100000">
                                          <p:val>
                                            <p:strVal val="#ppt_x"/>
                                          </p:val>
                                        </p:tav>
                                      </p:tavLst>
                                    </p:anim>
                                    <p:anim calcmode="lin" valueType="num">
                                      <p:cBhvr additive="base">
                                        <p:cTn id="14"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ovéPole 1"/>
          <p:cNvSpPr txBox="1">
            <a:spLocks noChangeArrowheads="1"/>
          </p:cNvSpPr>
          <p:nvPr/>
        </p:nvSpPr>
        <p:spPr bwMode="auto">
          <a:xfrm>
            <a:off x="468313" y="333375"/>
            <a:ext cx="8424862" cy="954107"/>
          </a:xfrm>
          <a:prstGeom prst="rect">
            <a:avLst/>
          </a:prstGeom>
          <a:noFill/>
          <a:ln w="9525">
            <a:noFill/>
            <a:miter lim="800000"/>
            <a:headEnd/>
            <a:tailEnd/>
          </a:ln>
        </p:spPr>
        <p:txBody>
          <a:bodyPr>
            <a:spAutoFit/>
          </a:bodyPr>
          <a:lstStyle/>
          <a:p>
            <a:r>
              <a:rPr lang="cs-CZ" sz="2800" dirty="0">
                <a:latin typeface="Calibri" pitchFamily="34" charset="0"/>
              </a:rPr>
              <a:t>Těleso ponořené do kapaliny je nadlehčováno </a:t>
            </a:r>
            <a:r>
              <a:rPr lang="cs-CZ" sz="2800" dirty="0" smtClean="0">
                <a:latin typeface="Calibri" pitchFamily="34" charset="0"/>
              </a:rPr>
              <a:t>silou</a:t>
            </a:r>
            <a:r>
              <a:rPr lang="cs-CZ" sz="2800" dirty="0">
                <a:latin typeface="Calibri" pitchFamily="34" charset="0"/>
              </a:rPr>
              <a:t>, </a:t>
            </a:r>
            <a:r>
              <a:rPr lang="cs-CZ" sz="2800" dirty="0" smtClean="0">
                <a:latin typeface="Calibri" pitchFamily="34" charset="0"/>
              </a:rPr>
              <a:t>která se rovná tíze</a:t>
            </a:r>
            <a:r>
              <a:rPr lang="cs-CZ" sz="2800" dirty="0">
                <a:latin typeface="Calibri" pitchFamily="34" charset="0"/>
              </a:rPr>
              <a:t> kapaliny </a:t>
            </a:r>
            <a:r>
              <a:rPr lang="cs-CZ" sz="2800" dirty="0" smtClean="0">
                <a:latin typeface="Calibri" pitchFamily="34" charset="0"/>
              </a:rPr>
              <a:t>tělesem vytlačené.</a:t>
            </a:r>
            <a:endParaRPr lang="cs-CZ" sz="2800" dirty="0">
              <a:latin typeface="Calibri" pitchFamily="34" charset="0"/>
            </a:endParaRPr>
          </a:p>
        </p:txBody>
      </p:sp>
      <p:pic>
        <p:nvPicPr>
          <p:cNvPr id="17410" name="Picture 2" descr="http://archimeduvzakon.chytrak.cz/_images/06_obrazek.JPG"/>
          <p:cNvPicPr>
            <a:picLocks noChangeAspect="1" noChangeArrowheads="1"/>
          </p:cNvPicPr>
          <p:nvPr/>
        </p:nvPicPr>
        <p:blipFill>
          <a:blip r:embed="rId2"/>
          <a:srcRect/>
          <a:stretch>
            <a:fillRect/>
          </a:stretch>
        </p:blipFill>
        <p:spPr bwMode="auto">
          <a:xfrm>
            <a:off x="498475" y="1941513"/>
            <a:ext cx="3097213" cy="4025900"/>
          </a:xfrm>
          <a:prstGeom prst="rect">
            <a:avLst/>
          </a:prstGeom>
          <a:noFill/>
          <a:ln w="9525">
            <a:noFill/>
            <a:miter lim="800000"/>
            <a:headEnd/>
            <a:tailEnd/>
          </a:ln>
        </p:spPr>
      </p:pic>
      <p:pic>
        <p:nvPicPr>
          <p:cNvPr id="17411" name="Picture 4" descr="http://t0.gstatic.com/images?q=tbn:ANd9GcTpU12B956tu3D0IjY24R2m6j7fKgFfbwkZEBJ35BLnccPxSyQY"/>
          <p:cNvPicPr>
            <a:picLocks noChangeAspect="1" noChangeArrowheads="1"/>
          </p:cNvPicPr>
          <p:nvPr/>
        </p:nvPicPr>
        <p:blipFill>
          <a:blip r:embed="rId3"/>
          <a:srcRect/>
          <a:stretch>
            <a:fillRect/>
          </a:stretch>
        </p:blipFill>
        <p:spPr bwMode="auto">
          <a:xfrm>
            <a:off x="4699000" y="1717675"/>
            <a:ext cx="2879725" cy="4249738"/>
          </a:xfrm>
          <a:prstGeom prst="rect">
            <a:avLst/>
          </a:prstGeom>
          <a:noFill/>
          <a:ln w="9525">
            <a:noFill/>
            <a:miter lim="800000"/>
            <a:headEnd/>
            <a:tailEnd/>
          </a:ln>
        </p:spPr>
      </p:pic>
      <p:sp>
        <p:nvSpPr>
          <p:cNvPr id="17412" name="TextovéPole 2"/>
          <p:cNvSpPr txBox="1">
            <a:spLocks noChangeArrowheads="1"/>
          </p:cNvSpPr>
          <p:nvPr/>
        </p:nvSpPr>
        <p:spPr bwMode="auto">
          <a:xfrm>
            <a:off x="5089525" y="6022975"/>
            <a:ext cx="2097088" cy="522288"/>
          </a:xfrm>
          <a:prstGeom prst="rect">
            <a:avLst/>
          </a:prstGeom>
          <a:noFill/>
          <a:ln w="9525">
            <a:noFill/>
            <a:miter lim="800000"/>
            <a:headEnd/>
            <a:tailEnd/>
          </a:ln>
        </p:spPr>
        <p:txBody>
          <a:bodyPr>
            <a:spAutoFit/>
          </a:bodyPr>
          <a:lstStyle/>
          <a:p>
            <a:r>
              <a:rPr lang="cs-CZ" sz="2800" dirty="0">
                <a:latin typeface="Calibri" pitchFamily="34" charset="0"/>
              </a:rPr>
              <a:t>Archimedes</a:t>
            </a:r>
          </a:p>
        </p:txBody>
      </p:sp>
      <p:sp>
        <p:nvSpPr>
          <p:cNvPr id="17413" name="TextovéPole 3"/>
          <p:cNvSpPr txBox="1">
            <a:spLocks noChangeArrowheads="1"/>
          </p:cNvSpPr>
          <p:nvPr/>
        </p:nvSpPr>
        <p:spPr bwMode="auto">
          <a:xfrm>
            <a:off x="827088" y="6165850"/>
            <a:ext cx="2089150" cy="522288"/>
          </a:xfrm>
          <a:prstGeom prst="rect">
            <a:avLst/>
          </a:prstGeom>
          <a:solidFill>
            <a:srgbClr val="FFC000"/>
          </a:solidFill>
          <a:ln w="9525">
            <a:noFill/>
            <a:miter lim="800000"/>
            <a:headEnd/>
            <a:tailEnd/>
          </a:ln>
        </p:spPr>
        <p:txBody>
          <a:bodyPr>
            <a:spAutoFit/>
          </a:bodyPr>
          <a:lstStyle/>
          <a:p>
            <a:r>
              <a:rPr lang="cs-CZ" sz="2800" dirty="0" err="1">
                <a:latin typeface="Calibri" pitchFamily="34" charset="0"/>
              </a:rPr>
              <a:t>Fvz</a:t>
            </a:r>
            <a:r>
              <a:rPr lang="cs-CZ" sz="2800" dirty="0">
                <a:latin typeface="Calibri" pitchFamily="34" charset="0"/>
              </a:rPr>
              <a:t> = V.</a:t>
            </a:r>
            <a:r>
              <a:rPr lang="el-GR" sz="2800" dirty="0">
                <a:latin typeface="Calibri" pitchFamily="34" charset="0"/>
              </a:rPr>
              <a:t>ρ</a:t>
            </a:r>
            <a:r>
              <a:rPr lang="cs-CZ" sz="2800" dirty="0" err="1">
                <a:latin typeface="Calibri" pitchFamily="34" charset="0"/>
              </a:rPr>
              <a:t>k.g</a:t>
            </a:r>
            <a:endParaRPr lang="cs-CZ" sz="28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anim calcmode="lin" valueType="num">
                                      <p:cBhvr additive="base">
                                        <p:cTn id="7" dur="500" fill="hold"/>
                                        <p:tgtEl>
                                          <p:spTgt spid="17409"/>
                                        </p:tgtEl>
                                        <p:attrNameLst>
                                          <p:attrName>ppt_x</p:attrName>
                                        </p:attrNameLst>
                                      </p:cBhvr>
                                      <p:tavLst>
                                        <p:tav tm="0">
                                          <p:val>
                                            <p:strVal val="#ppt_x"/>
                                          </p:val>
                                        </p:tav>
                                        <p:tav tm="100000">
                                          <p:val>
                                            <p:strVal val="#ppt_x"/>
                                          </p:val>
                                        </p:tav>
                                      </p:tavLst>
                                    </p:anim>
                                    <p:anim calcmode="lin" valueType="num">
                                      <p:cBhvr additive="base">
                                        <p:cTn id="8" dur="500" fill="hold"/>
                                        <p:tgtEl>
                                          <p:spTgt spid="1740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0"/>
                                        </p:tgtEl>
                                        <p:attrNameLst>
                                          <p:attrName>style.visibility</p:attrName>
                                        </p:attrNameLst>
                                      </p:cBhvr>
                                      <p:to>
                                        <p:strVal val="visible"/>
                                      </p:to>
                                    </p:set>
                                    <p:anim calcmode="lin" valueType="num">
                                      <p:cBhvr additive="base">
                                        <p:cTn id="13" dur="500" fill="hold"/>
                                        <p:tgtEl>
                                          <p:spTgt spid="17410"/>
                                        </p:tgtEl>
                                        <p:attrNameLst>
                                          <p:attrName>ppt_x</p:attrName>
                                        </p:attrNameLst>
                                      </p:cBhvr>
                                      <p:tavLst>
                                        <p:tav tm="0">
                                          <p:val>
                                            <p:strVal val="#ppt_x"/>
                                          </p:val>
                                        </p:tav>
                                        <p:tav tm="100000">
                                          <p:val>
                                            <p:strVal val="#ppt_x"/>
                                          </p:val>
                                        </p:tav>
                                      </p:tavLst>
                                    </p:anim>
                                    <p:anim calcmode="lin" valueType="num">
                                      <p:cBhvr additive="base">
                                        <p:cTn id="14"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3"/>
                                        </p:tgtEl>
                                        <p:attrNameLst>
                                          <p:attrName>style.visibility</p:attrName>
                                        </p:attrNameLst>
                                      </p:cBhvr>
                                      <p:to>
                                        <p:strVal val="visible"/>
                                      </p:to>
                                    </p:set>
                                    <p:anim calcmode="lin" valueType="num">
                                      <p:cBhvr additive="base">
                                        <p:cTn id="19" dur="500" fill="hold"/>
                                        <p:tgtEl>
                                          <p:spTgt spid="17413"/>
                                        </p:tgtEl>
                                        <p:attrNameLst>
                                          <p:attrName>ppt_x</p:attrName>
                                        </p:attrNameLst>
                                      </p:cBhvr>
                                      <p:tavLst>
                                        <p:tav tm="0">
                                          <p:val>
                                            <p:strVal val="#ppt_x"/>
                                          </p:val>
                                        </p:tav>
                                        <p:tav tm="100000">
                                          <p:val>
                                            <p:strVal val="#ppt_x"/>
                                          </p:val>
                                        </p:tav>
                                      </p:tavLst>
                                    </p:anim>
                                    <p:anim calcmode="lin" valueType="num">
                                      <p:cBhvr additive="base">
                                        <p:cTn id="20" dur="500" fill="hold"/>
                                        <p:tgtEl>
                                          <p:spTgt spid="174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411"/>
                                        </p:tgtEl>
                                        <p:attrNameLst>
                                          <p:attrName>style.visibility</p:attrName>
                                        </p:attrNameLst>
                                      </p:cBhvr>
                                      <p:to>
                                        <p:strVal val="visible"/>
                                      </p:to>
                                    </p:set>
                                    <p:anim calcmode="lin" valueType="num">
                                      <p:cBhvr additive="base">
                                        <p:cTn id="25" dur="500" fill="hold"/>
                                        <p:tgtEl>
                                          <p:spTgt spid="17411"/>
                                        </p:tgtEl>
                                        <p:attrNameLst>
                                          <p:attrName>ppt_x</p:attrName>
                                        </p:attrNameLst>
                                      </p:cBhvr>
                                      <p:tavLst>
                                        <p:tav tm="0">
                                          <p:val>
                                            <p:strVal val="#ppt_x"/>
                                          </p:val>
                                        </p:tav>
                                        <p:tav tm="100000">
                                          <p:val>
                                            <p:strVal val="#ppt_x"/>
                                          </p:val>
                                        </p:tav>
                                      </p:tavLst>
                                    </p:anim>
                                    <p:anim calcmode="lin" valueType="num">
                                      <p:cBhvr additive="base">
                                        <p:cTn id="26"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412"/>
                                        </p:tgtEl>
                                        <p:attrNameLst>
                                          <p:attrName>style.visibility</p:attrName>
                                        </p:attrNameLst>
                                      </p:cBhvr>
                                      <p:to>
                                        <p:strVal val="visible"/>
                                      </p:to>
                                    </p:set>
                                    <p:anim calcmode="lin" valueType="num">
                                      <p:cBhvr additive="base">
                                        <p:cTn id="31" dur="500" fill="hold"/>
                                        <p:tgtEl>
                                          <p:spTgt spid="17412"/>
                                        </p:tgtEl>
                                        <p:attrNameLst>
                                          <p:attrName>ppt_x</p:attrName>
                                        </p:attrNameLst>
                                      </p:cBhvr>
                                      <p:tavLst>
                                        <p:tav tm="0">
                                          <p:val>
                                            <p:strVal val="#ppt_x"/>
                                          </p:val>
                                        </p:tav>
                                        <p:tav tm="100000">
                                          <p:val>
                                            <p:strVal val="#ppt_x"/>
                                          </p:val>
                                        </p:tav>
                                      </p:tavLst>
                                    </p:anim>
                                    <p:anim calcmode="lin" valueType="num">
                                      <p:cBhvr additive="base">
                                        <p:cTn id="32"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P spid="17412" grpId="0"/>
      <p:bldP spid="174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611560" y="188640"/>
            <a:ext cx="7920880" cy="1477328"/>
          </a:xfrm>
          <a:prstGeom prst="rect">
            <a:avLst/>
          </a:prstGeom>
          <a:noFill/>
        </p:spPr>
        <p:txBody>
          <a:bodyPr wrap="square" rtlCol="0">
            <a:spAutoFit/>
          </a:bodyPr>
          <a:lstStyle/>
          <a:p>
            <a:r>
              <a:rPr lang="cs-CZ" dirty="0"/>
              <a:t>Návod na řešení str. </a:t>
            </a:r>
            <a:r>
              <a:rPr lang="cs-CZ" dirty="0" smtClean="0"/>
              <a:t>34, </a:t>
            </a:r>
            <a:r>
              <a:rPr lang="cs-CZ" dirty="0" err="1"/>
              <a:t>cv</a:t>
            </a:r>
            <a:r>
              <a:rPr lang="cs-CZ" dirty="0"/>
              <a:t>. </a:t>
            </a:r>
            <a:r>
              <a:rPr lang="cs-CZ" dirty="0" smtClean="0"/>
              <a:t>1 – zapiš tajenku</a:t>
            </a:r>
          </a:p>
          <a:p>
            <a:endParaRPr lang="cs-CZ" dirty="0"/>
          </a:p>
          <a:p>
            <a:r>
              <a:rPr lang="cs-CZ" dirty="0" smtClean="0"/>
              <a:t>Nápověda – slova, která máš vyškrtávat: gram, hustota, korek, metr, pascal, plování, ró, volt, vztlak, Země, gravitace</a:t>
            </a:r>
            <a:endParaRPr lang="cs-CZ" dirty="0"/>
          </a:p>
          <a:p>
            <a:endParaRPr lang="cs-CZ" dirty="0"/>
          </a:p>
        </p:txBody>
      </p:sp>
      <p:sp>
        <p:nvSpPr>
          <p:cNvPr id="3" name="TextovéPole 2"/>
          <p:cNvSpPr txBox="1"/>
          <p:nvPr/>
        </p:nvSpPr>
        <p:spPr>
          <a:xfrm>
            <a:off x="683568" y="2060848"/>
            <a:ext cx="7848872" cy="4247317"/>
          </a:xfrm>
          <a:prstGeom prst="rect">
            <a:avLst/>
          </a:prstGeom>
          <a:noFill/>
        </p:spPr>
        <p:txBody>
          <a:bodyPr wrap="square" rtlCol="0">
            <a:spAutoFit/>
          </a:bodyPr>
          <a:lstStyle/>
          <a:p>
            <a:r>
              <a:rPr lang="cs-CZ" dirty="0"/>
              <a:t>Návod na řešení str. </a:t>
            </a:r>
            <a:r>
              <a:rPr lang="cs-CZ" dirty="0" smtClean="0"/>
              <a:t>34, </a:t>
            </a:r>
            <a:r>
              <a:rPr lang="cs-CZ" dirty="0" err="1"/>
              <a:t>cv</a:t>
            </a:r>
            <a:r>
              <a:rPr lang="cs-CZ" dirty="0"/>
              <a:t>. </a:t>
            </a:r>
            <a:r>
              <a:rPr lang="cs-CZ" dirty="0" smtClean="0"/>
              <a:t>2 - dopočítej</a:t>
            </a:r>
          </a:p>
          <a:p>
            <a:endParaRPr lang="cs-CZ" dirty="0"/>
          </a:p>
          <a:p>
            <a:r>
              <a:rPr lang="cs-CZ" dirty="0" smtClean="0"/>
              <a:t>Gravitační síla:</a:t>
            </a:r>
          </a:p>
          <a:p>
            <a:r>
              <a:rPr lang="cs-CZ" dirty="0" smtClean="0"/>
              <a:t>m = ρ . V = 920 . 0,8 =           (kg)</a:t>
            </a:r>
          </a:p>
          <a:p>
            <a:r>
              <a:rPr lang="cs-CZ" dirty="0" err="1" smtClean="0"/>
              <a:t>Fg</a:t>
            </a:r>
            <a:r>
              <a:rPr lang="cs-CZ" dirty="0" smtClean="0"/>
              <a:t> = m . g =                            (N)  (zaokrouhli na stovky)</a:t>
            </a:r>
          </a:p>
          <a:p>
            <a:endParaRPr lang="cs-CZ" dirty="0"/>
          </a:p>
          <a:p>
            <a:r>
              <a:rPr lang="cs-CZ" dirty="0" smtClean="0"/>
              <a:t>Vztlaková síla:</a:t>
            </a:r>
          </a:p>
          <a:p>
            <a:r>
              <a:rPr lang="cs-CZ" dirty="0" err="1" smtClean="0"/>
              <a:t>Fvz</a:t>
            </a:r>
            <a:r>
              <a:rPr lang="cs-CZ" dirty="0" smtClean="0"/>
              <a:t> = V . </a:t>
            </a:r>
            <a:r>
              <a:rPr lang="cs-CZ" dirty="0"/>
              <a:t>ρ</a:t>
            </a:r>
            <a:r>
              <a:rPr lang="cs-CZ" dirty="0" smtClean="0"/>
              <a:t> . g = 9/10 . 0,8 . 1 025 . 10 =             (N)   (zaokrouhli na stovky)</a:t>
            </a:r>
            <a:endParaRPr lang="cs-CZ" dirty="0"/>
          </a:p>
          <a:p>
            <a:endParaRPr lang="cs-CZ" dirty="0" smtClean="0"/>
          </a:p>
          <a:p>
            <a:r>
              <a:rPr lang="cs-CZ" dirty="0" smtClean="0"/>
              <a:t>Výslednice </a:t>
            </a:r>
            <a:r>
              <a:rPr lang="cs-CZ" dirty="0" err="1" smtClean="0"/>
              <a:t>Fvz</a:t>
            </a:r>
            <a:r>
              <a:rPr lang="cs-CZ" dirty="0" smtClean="0"/>
              <a:t> – </a:t>
            </a:r>
            <a:r>
              <a:rPr lang="cs-CZ" dirty="0" err="1" smtClean="0"/>
              <a:t>Fg</a:t>
            </a:r>
            <a:r>
              <a:rPr lang="cs-CZ" dirty="0" smtClean="0"/>
              <a:t> =       (N)</a:t>
            </a:r>
            <a:endParaRPr lang="cs-CZ" dirty="0"/>
          </a:p>
          <a:p>
            <a:endParaRPr lang="cs-CZ" dirty="0" smtClean="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52832905"/>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467</Words>
  <Application>Microsoft Office PowerPoint</Application>
  <PresentationFormat>Předvádění na obrazovce (4:3)</PresentationFormat>
  <Paragraphs>45</Paragraphs>
  <Slides>7</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7</vt:i4>
      </vt:variant>
    </vt:vector>
  </HeadingPairs>
  <TitlesOfParts>
    <vt:vector size="10" baseType="lpstr">
      <vt:lpstr>Arial</vt:lpstr>
      <vt:lpstr>Calibri</vt:lpstr>
      <vt:lpstr>Motiv systému Office</vt:lpstr>
      <vt:lpstr>Vztlaková síla, Archimedův zákon</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Vztlaková síla</dc:title>
  <dc:creator>Uzivatel</dc:creator>
  <cp:lastModifiedBy>Martykánová Jiřina</cp:lastModifiedBy>
  <cp:revision>21</cp:revision>
  <dcterms:created xsi:type="dcterms:W3CDTF">2013-03-10T17:55:08Z</dcterms:created>
  <dcterms:modified xsi:type="dcterms:W3CDTF">2020-04-06T16:34:58Z</dcterms:modified>
</cp:coreProperties>
</file>