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61" r:id="rId8"/>
    <p:sldId id="262" r:id="rId9"/>
    <p:sldId id="266" r:id="rId10"/>
    <p:sldId id="277" r:id="rId11"/>
    <p:sldId id="275" r:id="rId12"/>
    <p:sldId id="276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BF3CF-C6DA-4D17-AAB7-1EFEDB08FE47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EA920-AF8C-44D3-923A-07A0177F6C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CC4B-4AD1-4D3C-BF4D-9702AD1C1FEE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B5174-6D10-49BD-B3A0-C4F0C66126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ED37-C1FD-4CAF-BB5A-5F68090A0C57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99853-B6B5-4586-8FA1-A9ADD0C1F0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09949-0942-4629-86AD-9790AD87632D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5923A-F7AB-413F-9849-F1A000E1BB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B715A-27E6-4046-B705-CA2A3D3540B0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A5B87-82F2-4475-B017-FFE2E53B39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F77E7-5611-44FC-B31B-B455762DE29D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F1418-A3DE-43A2-ABBA-99B5C9F25E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6C63A-5E19-4F06-9B5C-3F0F37277CE9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EBA37-3A17-4EB2-9424-E9DA646B6C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2C12D-0225-4566-894F-922143B9FE94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C4103-5137-4A6D-93AC-2AF0B0746D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CCAE6-B66E-4288-B89F-2F4E831A0946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61581-4967-4BFD-84A9-C989B1D164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AAF09-DC10-4E20-8ECB-2C9207C63958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A5D4D-82DB-410B-A40C-61EC99106E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2177D-B098-4D1C-82C6-2FB19DBE75A6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D6973-A169-4038-81AA-5B08FB1C6C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0C26A9-E6D5-4C98-B497-76078549D82A}" type="datetimeFigureOut">
              <a:rPr lang="cs-CZ"/>
              <a:pPr>
                <a:defRPr/>
              </a:pPr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D38FC2-A2F9-45A7-BFD0-3A0CF03BF6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Potápění, vznášení, plavání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7. tř.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LOVÁNÍ NESTEJNORODÝCH TĚLES - ppt stáhnou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28" name="Picture 4" descr="PLOVÁNÍ NESTEJNORODÝCH TĚLES - ppt stáhno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6959823" cy="5219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971600" y="594928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Vyzkoušej – dvě sklenice – do jedné vhoď kuličku z plastelíny, do druhé polož misku z plastelíny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1676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625404"/>
            <a:ext cx="41044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 = 6 dm³ = 0,006 m³   (V - objem)                                                                                                                </a:t>
            </a:r>
          </a:p>
          <a:p>
            <a:r>
              <a:rPr lang="cs-CZ" dirty="0" smtClean="0"/>
              <a:t>m = 14 kg                     (m – hmotnost)                       </a:t>
            </a:r>
          </a:p>
          <a:p>
            <a:r>
              <a:rPr lang="cs-CZ" u="sng" dirty="0" err="1" smtClean="0"/>
              <a:t>ρk</a:t>
            </a:r>
            <a:r>
              <a:rPr lang="cs-CZ" u="sng" dirty="0" smtClean="0"/>
              <a:t> = 1 000 </a:t>
            </a:r>
            <a:r>
              <a:rPr lang="cs-CZ" u="sng" dirty="0"/>
              <a:t>kg/m³          (</a:t>
            </a:r>
            <a:r>
              <a:rPr lang="cs-CZ" u="sng" dirty="0" smtClean="0"/>
              <a:t>ρ – hustota)   </a:t>
            </a:r>
          </a:p>
          <a:p>
            <a:r>
              <a:rPr lang="cs-CZ" sz="1200" dirty="0" smtClean="0">
                <a:solidFill>
                  <a:srgbClr val="C00000"/>
                </a:solidFill>
              </a:rPr>
              <a:t>Ve vzduchu působí na kámen pouze gravitační síla.</a:t>
            </a:r>
          </a:p>
          <a:p>
            <a:r>
              <a:rPr lang="cs-CZ" dirty="0" err="1" smtClean="0"/>
              <a:t>Fg</a:t>
            </a:r>
            <a:r>
              <a:rPr lang="cs-CZ" dirty="0" smtClean="0"/>
              <a:t> = m . g</a:t>
            </a:r>
          </a:p>
          <a:p>
            <a:r>
              <a:rPr lang="cs-CZ" dirty="0" err="1" smtClean="0"/>
              <a:t>Fg</a:t>
            </a:r>
            <a:r>
              <a:rPr lang="cs-CZ" dirty="0" smtClean="0"/>
              <a:t> = 14 . 10</a:t>
            </a:r>
          </a:p>
          <a:p>
            <a:r>
              <a:rPr lang="cs-CZ" u="sng" dirty="0" err="1" smtClean="0"/>
              <a:t>Fg</a:t>
            </a:r>
            <a:r>
              <a:rPr lang="cs-CZ" u="sng" dirty="0" smtClean="0"/>
              <a:t> = 140 N</a:t>
            </a:r>
            <a:endParaRPr lang="cs-CZ" u="sng" dirty="0"/>
          </a:p>
          <a:p>
            <a:endParaRPr lang="cs-CZ" sz="1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932040" y="476672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Ve vodě působí gravitační síla směrem </a:t>
            </a:r>
            <a:r>
              <a:rPr lang="cs-CZ" sz="1200" dirty="0" smtClean="0">
                <a:solidFill>
                  <a:srgbClr val="C00000"/>
                </a:solidFill>
              </a:rPr>
              <a:t>dolů</a:t>
            </a:r>
            <a:r>
              <a:rPr lang="cs-CZ" sz="1200" dirty="0">
                <a:solidFill>
                  <a:srgbClr val="C00000"/>
                </a:solidFill>
              </a:rPr>
              <a:t>, ale zároveň je kámen </a:t>
            </a:r>
            <a:r>
              <a:rPr lang="cs-CZ" sz="1200" dirty="0" smtClean="0">
                <a:solidFill>
                  <a:srgbClr val="C00000"/>
                </a:solidFill>
              </a:rPr>
              <a:t>nadlehčován sílou vztlakovou.                                                                              </a:t>
            </a:r>
            <a:endParaRPr lang="cs-CZ" sz="1200" dirty="0">
              <a:solidFill>
                <a:srgbClr val="C00000"/>
              </a:solidFill>
            </a:endParaRPr>
          </a:p>
          <a:p>
            <a:r>
              <a:rPr lang="cs-CZ" sz="1200" dirty="0" smtClean="0">
                <a:solidFill>
                  <a:srgbClr val="C00000"/>
                </a:solidFill>
              </a:rPr>
              <a:t>Na </a:t>
            </a:r>
            <a:r>
              <a:rPr lang="cs-CZ" sz="1200" dirty="0">
                <a:solidFill>
                  <a:srgbClr val="C00000"/>
                </a:solidFill>
              </a:rPr>
              <a:t>siloměru </a:t>
            </a:r>
            <a:r>
              <a:rPr lang="cs-CZ" sz="1200" dirty="0" smtClean="0">
                <a:solidFill>
                  <a:srgbClr val="C00000"/>
                </a:solidFill>
              </a:rPr>
              <a:t>naměříme o vztlakovou sílu méně.</a:t>
            </a:r>
          </a:p>
          <a:p>
            <a:endParaRPr lang="cs-CZ" sz="1200" dirty="0">
              <a:solidFill>
                <a:srgbClr val="C00000"/>
              </a:solidFill>
            </a:endParaRPr>
          </a:p>
          <a:p>
            <a:r>
              <a:rPr lang="cs-CZ" dirty="0" err="1" smtClean="0"/>
              <a:t>Fvz</a:t>
            </a:r>
            <a:r>
              <a:rPr lang="cs-CZ" dirty="0" smtClean="0"/>
              <a:t> = V . </a:t>
            </a:r>
            <a:r>
              <a:rPr lang="cs-CZ" dirty="0" err="1"/>
              <a:t>ρ</a:t>
            </a:r>
            <a:r>
              <a:rPr lang="cs-CZ" dirty="0" err="1" smtClean="0"/>
              <a:t>k</a:t>
            </a:r>
            <a:r>
              <a:rPr lang="cs-CZ" dirty="0" smtClean="0"/>
              <a:t> . g</a:t>
            </a:r>
          </a:p>
          <a:p>
            <a:r>
              <a:rPr lang="cs-CZ" dirty="0" err="1" smtClean="0"/>
              <a:t>Fvz</a:t>
            </a:r>
            <a:r>
              <a:rPr lang="cs-CZ" dirty="0" smtClean="0"/>
              <a:t> = 0,006 . 1 000 . 10</a:t>
            </a:r>
          </a:p>
          <a:p>
            <a:r>
              <a:rPr lang="cs-CZ" u="sng" dirty="0" err="1" smtClean="0"/>
              <a:t>Fvz</a:t>
            </a:r>
            <a:r>
              <a:rPr lang="cs-CZ" u="sng" dirty="0" smtClean="0"/>
              <a:t> = 60 N</a:t>
            </a:r>
          </a:p>
          <a:p>
            <a:r>
              <a:rPr lang="cs-CZ" sz="1200" dirty="0" smtClean="0">
                <a:solidFill>
                  <a:srgbClr val="C00000"/>
                </a:solidFill>
              </a:rPr>
              <a:t>Naměříme tedy sílu:</a:t>
            </a:r>
          </a:p>
          <a:p>
            <a:r>
              <a:rPr lang="cs-CZ" dirty="0" smtClean="0"/>
              <a:t>F = </a:t>
            </a:r>
            <a:r>
              <a:rPr lang="cs-CZ" dirty="0" err="1" smtClean="0"/>
              <a:t>Fg</a:t>
            </a:r>
            <a:r>
              <a:rPr lang="cs-CZ" dirty="0" smtClean="0"/>
              <a:t> – </a:t>
            </a:r>
            <a:r>
              <a:rPr lang="cs-CZ" dirty="0" err="1" smtClean="0"/>
              <a:t>Fvz</a:t>
            </a:r>
            <a:r>
              <a:rPr lang="cs-CZ" dirty="0" smtClean="0"/>
              <a:t> = 140 – 60 = </a:t>
            </a:r>
            <a:r>
              <a:rPr lang="cs-CZ" u="sng" dirty="0" smtClean="0"/>
              <a:t>80 N</a:t>
            </a:r>
            <a:endParaRPr lang="cs-CZ" u="sng" dirty="0"/>
          </a:p>
          <a:p>
            <a:endParaRPr lang="cs-CZ" sz="1200" dirty="0">
              <a:solidFill>
                <a:srgbClr val="C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07504" y="153507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Pracuj v pracovním sešitě str. 35, </a:t>
            </a:r>
            <a:r>
              <a:rPr lang="cs-CZ" dirty="0" err="1"/>
              <a:t>cv</a:t>
            </a:r>
            <a:r>
              <a:rPr lang="cs-CZ" dirty="0"/>
              <a:t>. </a:t>
            </a:r>
            <a:r>
              <a:rPr lang="cs-CZ" dirty="0" smtClean="0"/>
              <a:t>1 - opiš    </a:t>
            </a: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2710629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cv</a:t>
            </a:r>
            <a:r>
              <a:rPr lang="cs-CZ" dirty="0" smtClean="0"/>
              <a:t>. 2 - Zkus se zamyslet a vysvětlit.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6" y="3183343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cv</a:t>
            </a:r>
            <a:r>
              <a:rPr lang="cs-CZ" dirty="0" smtClean="0"/>
              <a:t>. 3 – Dopočítej podle vzorce velikost vztlakové síly:    </a:t>
            </a:r>
            <a:r>
              <a:rPr lang="cs-CZ" dirty="0" err="1"/>
              <a:t>Fvz</a:t>
            </a:r>
            <a:r>
              <a:rPr lang="cs-CZ" dirty="0"/>
              <a:t> = V . </a:t>
            </a:r>
            <a:r>
              <a:rPr lang="cs-CZ" dirty="0" err="1"/>
              <a:t>ρk</a:t>
            </a:r>
            <a:r>
              <a:rPr lang="cs-CZ" dirty="0"/>
              <a:t> . </a:t>
            </a:r>
            <a:r>
              <a:rPr lang="cs-CZ" smtClean="0"/>
              <a:t>g</a:t>
            </a:r>
            <a:endParaRPr lang="cs-CZ" dirty="0" smtClean="0"/>
          </a:p>
          <a:p>
            <a:r>
              <a:rPr lang="cs-CZ" dirty="0" smtClean="0"/>
              <a:t>            ( objem ponořené části máš převedené na m³)</a:t>
            </a:r>
            <a:endParaRPr lang="cs-CZ" dirty="0"/>
          </a:p>
          <a:p>
            <a:r>
              <a:rPr lang="cs-CZ" dirty="0" smtClean="0"/>
              <a:t>  </a:t>
            </a: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631221"/>
              </p:ext>
            </p:extLst>
          </p:nvPr>
        </p:nvGraphicFramePr>
        <p:xfrm>
          <a:off x="107504" y="3927987"/>
          <a:ext cx="8640960" cy="2792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440160"/>
                <a:gridCol w="1440160"/>
                <a:gridCol w="1440160"/>
                <a:gridCol w="1440160"/>
                <a:gridCol w="1440160"/>
              </a:tblGrid>
              <a:tr h="504056">
                <a:tc>
                  <a:txBody>
                    <a:bodyPr/>
                    <a:lstStyle/>
                    <a:p>
                      <a:r>
                        <a:rPr lang="cs-CZ" dirty="0" smtClean="0"/>
                        <a:t>Těleso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Dubové poleno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Korková zátka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Žulový pomník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Betonový sloupek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Železná dekorace</a:t>
                      </a:r>
                      <a:endParaRPr lang="cs-CZ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cs-CZ" dirty="0" smtClean="0"/>
                        <a:t>V p</a:t>
                      </a:r>
                      <a:r>
                        <a:rPr lang="cs-CZ" baseline="0" dirty="0" smtClean="0"/>
                        <a:t>onořené části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0,012 m³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0,0000045m³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1,2 m³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0,230 m³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0,0000023</a:t>
                      </a:r>
                      <a:r>
                        <a:rPr lang="cs-CZ" baseline="0" dirty="0" smtClean="0"/>
                        <a:t> m³</a:t>
                      </a:r>
                      <a:endParaRPr lang="cs-CZ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cs-CZ" dirty="0" smtClean="0"/>
                        <a:t>Kapalina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rtuť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řepkový olej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voda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voda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Topný olej</a:t>
                      </a:r>
                      <a:endParaRPr lang="cs-CZ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cs-CZ" dirty="0" smtClean="0"/>
                        <a:t>Hustota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13 500kg/m³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920 kg/m³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1 000 kg/m³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1 000 kg/m³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930 kg/m³</a:t>
                      </a:r>
                      <a:endParaRPr lang="cs-CZ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cs-CZ" dirty="0" smtClean="0"/>
                        <a:t>Vztlaková síla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78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260648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Str. 36 – </a:t>
            </a:r>
            <a:r>
              <a:rPr lang="cs-CZ" dirty="0" err="1" smtClean="0"/>
              <a:t>cv</a:t>
            </a:r>
            <a:r>
              <a:rPr lang="cs-CZ" dirty="0" smtClean="0"/>
              <a:t>. 4 – podtrhni správnou odpověď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980728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Str. 36 </a:t>
            </a:r>
            <a:r>
              <a:rPr lang="cs-CZ" dirty="0" err="1" smtClean="0"/>
              <a:t>cv</a:t>
            </a:r>
            <a:r>
              <a:rPr lang="cs-CZ" dirty="0" smtClean="0"/>
              <a:t>. 6 – zkus vysvětlit, proč vejce ve slané vodě stoupá.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1431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5760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Plavání těles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3528" y="1124744"/>
            <a:ext cx="849694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/>
              <a:t>Kdy bude těleso plavat, kdy se potopí a kdy se bude v kapalině vznášet? Co říkají naše zkušenosti? </a:t>
            </a:r>
            <a:endParaRPr lang="cs-CZ" sz="2400" b="1" dirty="0"/>
          </a:p>
        </p:txBody>
      </p:sp>
      <p:grpSp>
        <p:nvGrpSpPr>
          <p:cNvPr id="20" name="Skupina 19"/>
          <p:cNvGrpSpPr/>
          <p:nvPr/>
        </p:nvGrpSpPr>
        <p:grpSpPr>
          <a:xfrm>
            <a:off x="611560" y="2348880"/>
            <a:ext cx="3320465" cy="1584176"/>
            <a:chOff x="611560" y="2348880"/>
            <a:chExt cx="3320465" cy="1584176"/>
          </a:xfrm>
        </p:grpSpPr>
        <p:sp>
          <p:nvSpPr>
            <p:cNvPr id="12" name="Zaoblený obdélníkový popisek 11"/>
            <p:cNvSpPr/>
            <p:nvPr/>
          </p:nvSpPr>
          <p:spPr>
            <a:xfrm>
              <a:off x="611560" y="2492896"/>
              <a:ext cx="2592288" cy="1440160"/>
            </a:xfrm>
            <a:prstGeom prst="wedgeRoundRectCallout">
              <a:avLst>
                <a:gd name="adj1" fmla="val 41907"/>
                <a:gd name="adj2" fmla="val -75735"/>
                <a:gd name="adj3" fmla="val 16667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400" b="1" dirty="0" smtClean="0">
                  <a:solidFill>
                    <a:schemeClr val="tx1"/>
                  </a:solidFill>
                </a:rPr>
                <a:t>Lehké věci na vodě plavou: balón, dřevo, polystyren…</a:t>
              </a:r>
            </a:p>
          </p:txBody>
        </p:sp>
        <p:pic>
          <p:nvPicPr>
            <p:cNvPr id="2059" name="Picture 11" descr="C:\Users\Tom\AppData\Local\Microsoft\Windows\Temporary Internet Files\Content.IE5\P01V02RO\MC90041255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15816" y="2348880"/>
              <a:ext cx="1016209" cy="1008112"/>
            </a:xfrm>
            <a:prstGeom prst="rect">
              <a:avLst/>
            </a:prstGeom>
            <a:noFill/>
          </p:spPr>
        </p:pic>
      </p:grpSp>
      <p:grpSp>
        <p:nvGrpSpPr>
          <p:cNvPr id="21" name="Skupina 20"/>
          <p:cNvGrpSpPr/>
          <p:nvPr/>
        </p:nvGrpSpPr>
        <p:grpSpPr>
          <a:xfrm>
            <a:off x="899592" y="3789040"/>
            <a:ext cx="3920549" cy="2664296"/>
            <a:chOff x="899592" y="3789040"/>
            <a:chExt cx="3920549" cy="2664296"/>
          </a:xfrm>
        </p:grpSpPr>
        <p:sp>
          <p:nvSpPr>
            <p:cNvPr id="15" name="Zaoblený obdélníkový popisek 14"/>
            <p:cNvSpPr/>
            <p:nvPr/>
          </p:nvSpPr>
          <p:spPr>
            <a:xfrm>
              <a:off x="899592" y="4941168"/>
              <a:ext cx="3456384" cy="1512168"/>
            </a:xfrm>
            <a:prstGeom prst="wedgeRoundRectCallout">
              <a:avLst>
                <a:gd name="adj1" fmla="val 60958"/>
                <a:gd name="adj2" fmla="val -229248"/>
                <a:gd name="adj3" fmla="val 16667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400" b="1" dirty="0" smtClean="0"/>
                <a:t>Těžké věci klesají ke dnu: kámen, sekera, železný hřebík…</a:t>
              </a:r>
            </a:p>
          </p:txBody>
        </p:sp>
        <p:pic>
          <p:nvPicPr>
            <p:cNvPr id="1030" name="Picture 6" descr="C:\Users\Tom\AppData\Local\Microsoft\Windows\Temporary Internet Files\Content.IE5\TYCNOX7X\MC900351257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19872" y="3789040"/>
              <a:ext cx="1400269" cy="1788059"/>
            </a:xfrm>
            <a:prstGeom prst="rect">
              <a:avLst/>
            </a:prstGeom>
            <a:noFill/>
          </p:spPr>
        </p:pic>
      </p:grpSp>
      <p:grpSp>
        <p:nvGrpSpPr>
          <p:cNvPr id="22" name="Skupina 21"/>
          <p:cNvGrpSpPr/>
          <p:nvPr/>
        </p:nvGrpSpPr>
        <p:grpSpPr>
          <a:xfrm>
            <a:off x="5076056" y="3068960"/>
            <a:ext cx="3744416" cy="2808312"/>
            <a:chOff x="5076056" y="3068960"/>
            <a:chExt cx="3744416" cy="2808312"/>
          </a:xfrm>
        </p:grpSpPr>
        <p:sp>
          <p:nvSpPr>
            <p:cNvPr id="18" name="Zaoblený obdélníkový popisek 17"/>
            <p:cNvSpPr/>
            <p:nvPr/>
          </p:nvSpPr>
          <p:spPr>
            <a:xfrm>
              <a:off x="5076056" y="4437112"/>
              <a:ext cx="3744416" cy="1440160"/>
            </a:xfrm>
            <a:prstGeom prst="wedgeRoundRectCallout">
              <a:avLst>
                <a:gd name="adj1" fmla="val -46227"/>
                <a:gd name="adj2" fmla="val -198714"/>
                <a:gd name="adj3" fmla="val 16667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400" b="1" dirty="0" smtClean="0">
                  <a:solidFill>
                    <a:schemeClr val="tx1"/>
                  </a:solidFill>
                </a:rPr>
                <a:t>Ale co třeba ponorka? Umí se potopit ale i plavat na hladině…</a:t>
              </a:r>
            </a:p>
          </p:txBody>
        </p:sp>
        <p:pic>
          <p:nvPicPr>
            <p:cNvPr id="1034" name="Picture 10" descr="C:\Users\Tom\AppData\Local\Microsoft\Windows\Temporary Internet Files\Content.IE5\7UJRLDIM\MC900334672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652120" y="3068960"/>
              <a:ext cx="3060391" cy="1071214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2838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5760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Plavání těles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3528" y="2132856"/>
            <a:ext cx="8496944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/>
              <a:t>Tíhová síla F</a:t>
            </a:r>
            <a:r>
              <a:rPr lang="cs-CZ" sz="2400" b="1" baseline="-25000" dirty="0" smtClean="0"/>
              <a:t>G</a:t>
            </a:r>
            <a:r>
              <a:rPr lang="cs-CZ" sz="2400" b="1" dirty="0" smtClean="0"/>
              <a:t> působí svisle dolů.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23528" y="1052736"/>
            <a:ext cx="849694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/>
              <a:t>Na těleso ponořené v kapalině působí svisle vzhůru </a:t>
            </a:r>
            <a:br>
              <a:rPr lang="cs-CZ" sz="2400" b="1" dirty="0" smtClean="0"/>
            </a:br>
            <a:r>
              <a:rPr lang="cs-CZ" sz="2400" b="1" dirty="0" smtClean="0"/>
              <a:t>vztlaková síla </a:t>
            </a:r>
            <a:r>
              <a:rPr lang="cs-CZ" sz="2400" b="1" dirty="0" err="1" smtClean="0"/>
              <a:t>F</a:t>
            </a:r>
            <a:r>
              <a:rPr lang="cs-CZ" sz="2400" b="1" baseline="-25000" dirty="0" err="1" smtClean="0"/>
              <a:t>vz</a:t>
            </a:r>
            <a:r>
              <a:rPr lang="cs-CZ" sz="2400" b="1" dirty="0" smtClean="0"/>
              <a:t> . </a:t>
            </a:r>
            <a:endParaRPr lang="cs-CZ" sz="2400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23528" y="2924944"/>
            <a:ext cx="849694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/>
              <a:t>Tyto dvě síly mezi sebou „soupeří“ a mohou nastat celkem </a:t>
            </a:r>
            <a:br>
              <a:rPr lang="cs-CZ" sz="2400" b="1" dirty="0" smtClean="0"/>
            </a:br>
            <a:r>
              <a:rPr lang="cs-CZ" sz="2400" b="1" dirty="0" smtClean="0"/>
              <a:t>3 situace, které si dále postupně probereme:</a:t>
            </a:r>
            <a:endParaRPr lang="cs-CZ" sz="2400" b="1" dirty="0"/>
          </a:p>
        </p:txBody>
      </p:sp>
      <p:sp>
        <p:nvSpPr>
          <p:cNvPr id="19" name="Zaoblený obdélníkový popisek 18"/>
          <p:cNvSpPr/>
          <p:nvPr/>
        </p:nvSpPr>
        <p:spPr>
          <a:xfrm>
            <a:off x="6230753" y="4653136"/>
            <a:ext cx="2592288" cy="1656184"/>
          </a:xfrm>
          <a:prstGeom prst="wedgeRoundRectCallout">
            <a:avLst>
              <a:gd name="adj1" fmla="val -26912"/>
              <a:gd name="adj2" fmla="val -8923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b="1" dirty="0" err="1" smtClean="0"/>
              <a:t>F</a:t>
            </a:r>
            <a:r>
              <a:rPr lang="cs-CZ" sz="4400" b="1" baseline="-25000" dirty="0" err="1" smtClean="0"/>
              <a:t>vz</a:t>
            </a:r>
            <a:r>
              <a:rPr lang="cs-CZ" sz="4400" b="1" dirty="0" smtClean="0"/>
              <a:t> &gt; F</a:t>
            </a:r>
            <a:r>
              <a:rPr lang="cs-CZ" sz="4400" b="1" baseline="-25000" dirty="0" smtClean="0"/>
              <a:t>G</a:t>
            </a:r>
            <a:r>
              <a:rPr lang="cs-CZ" sz="4400" b="1" dirty="0" smtClean="0"/>
              <a:t> </a:t>
            </a:r>
          </a:p>
          <a:p>
            <a:pPr algn="ctr"/>
            <a:r>
              <a:rPr lang="cs-CZ" sz="2400" b="1" dirty="0" smtClean="0"/>
              <a:t>Těleso stoupá k hladině kapaliny.</a:t>
            </a:r>
            <a:endParaRPr lang="cs-CZ" sz="2400" b="1" dirty="0" smtClean="0">
              <a:solidFill>
                <a:schemeClr val="tx1"/>
              </a:solidFill>
            </a:endParaRPr>
          </a:p>
        </p:txBody>
      </p:sp>
      <p:sp>
        <p:nvSpPr>
          <p:cNvPr id="22" name="Zaoblený obdélníkový popisek 21"/>
          <p:cNvSpPr/>
          <p:nvPr/>
        </p:nvSpPr>
        <p:spPr>
          <a:xfrm>
            <a:off x="251520" y="4653136"/>
            <a:ext cx="2592288" cy="1656184"/>
          </a:xfrm>
          <a:prstGeom prst="wedgeRoundRectCallout">
            <a:avLst>
              <a:gd name="adj1" fmla="val 21849"/>
              <a:gd name="adj2" fmla="val -9302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b="1" dirty="0" err="1" smtClean="0"/>
              <a:t>F</a:t>
            </a:r>
            <a:r>
              <a:rPr lang="cs-CZ" sz="4400" b="1" baseline="-25000" dirty="0" err="1" smtClean="0"/>
              <a:t>vz</a:t>
            </a:r>
            <a:r>
              <a:rPr lang="cs-CZ" sz="4400" b="1" dirty="0" smtClean="0"/>
              <a:t> &lt; F</a:t>
            </a:r>
            <a:r>
              <a:rPr lang="cs-CZ" sz="4400" b="1" baseline="-25000" dirty="0" smtClean="0"/>
              <a:t>G</a:t>
            </a:r>
            <a:r>
              <a:rPr lang="cs-CZ" sz="4400" b="1" dirty="0" smtClean="0"/>
              <a:t> </a:t>
            </a:r>
          </a:p>
          <a:p>
            <a:pPr algn="ctr"/>
            <a:r>
              <a:rPr lang="cs-CZ" sz="2400" b="1" dirty="0" smtClean="0"/>
              <a:t>Těleso se potápí, klesá ke dnu.</a:t>
            </a:r>
            <a:endParaRPr lang="cs-CZ" sz="2400" b="1" dirty="0" smtClean="0">
              <a:solidFill>
                <a:schemeClr val="tx1"/>
              </a:solidFill>
            </a:endParaRPr>
          </a:p>
        </p:txBody>
      </p:sp>
      <p:sp>
        <p:nvSpPr>
          <p:cNvPr id="23" name="Zaoblený obdélníkový popisek 22"/>
          <p:cNvSpPr/>
          <p:nvPr/>
        </p:nvSpPr>
        <p:spPr>
          <a:xfrm>
            <a:off x="3203848" y="4653136"/>
            <a:ext cx="2592288" cy="1656184"/>
          </a:xfrm>
          <a:prstGeom prst="wedgeRoundRectCallout">
            <a:avLst>
              <a:gd name="adj1" fmla="val 8030"/>
              <a:gd name="adj2" fmla="val -94517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b="1" dirty="0" err="1" smtClean="0"/>
              <a:t>F</a:t>
            </a:r>
            <a:r>
              <a:rPr lang="cs-CZ" sz="4400" b="1" baseline="-25000" dirty="0" err="1" smtClean="0"/>
              <a:t>vz</a:t>
            </a:r>
            <a:r>
              <a:rPr lang="cs-CZ" sz="4400" b="1" dirty="0" smtClean="0"/>
              <a:t> = F</a:t>
            </a:r>
            <a:r>
              <a:rPr lang="cs-CZ" sz="4400" b="1" baseline="-25000" dirty="0" smtClean="0"/>
              <a:t>G</a:t>
            </a:r>
            <a:r>
              <a:rPr lang="cs-CZ" sz="4400" b="1" dirty="0" smtClean="0"/>
              <a:t> </a:t>
            </a:r>
          </a:p>
          <a:p>
            <a:pPr algn="ctr"/>
            <a:r>
              <a:rPr lang="cs-CZ" sz="2400" b="1" dirty="0" smtClean="0"/>
              <a:t>Těleso se vznáší v kapalině – je v klidu.</a:t>
            </a:r>
            <a:endParaRPr lang="cs-CZ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49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5760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Plavání těles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23528" y="1052737"/>
            <a:ext cx="8496944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/>
              <a:t>Těleso se potápí, klesá ke dnu: </a:t>
            </a:r>
            <a:r>
              <a:rPr lang="cs-CZ" sz="2400" b="1" dirty="0" err="1" smtClean="0">
                <a:solidFill>
                  <a:srgbClr val="C00000"/>
                </a:solidFill>
              </a:rPr>
              <a:t>F</a:t>
            </a:r>
            <a:r>
              <a:rPr lang="cs-CZ" sz="2400" b="1" baseline="-25000" dirty="0" err="1" smtClean="0">
                <a:solidFill>
                  <a:srgbClr val="C00000"/>
                </a:solidFill>
              </a:rPr>
              <a:t>vz</a:t>
            </a:r>
            <a:r>
              <a:rPr lang="cs-CZ" sz="2400" b="1" dirty="0" smtClean="0"/>
              <a:t> &lt; </a:t>
            </a:r>
            <a:r>
              <a:rPr lang="cs-CZ" sz="2400" b="1" dirty="0" smtClean="0">
                <a:solidFill>
                  <a:schemeClr val="tx2"/>
                </a:solidFill>
              </a:rPr>
              <a:t>F</a:t>
            </a:r>
            <a:r>
              <a:rPr lang="cs-CZ" sz="2400" b="1" baseline="-25000" dirty="0" smtClean="0">
                <a:solidFill>
                  <a:schemeClr val="tx2"/>
                </a:solidFill>
              </a:rPr>
              <a:t>G</a:t>
            </a:r>
            <a:endParaRPr lang="cs-CZ" sz="2400" b="1" dirty="0" smtClean="0"/>
          </a:p>
        </p:txBody>
      </p:sp>
      <p:sp>
        <p:nvSpPr>
          <p:cNvPr id="11" name="Zaoblený obdélník 10"/>
          <p:cNvSpPr/>
          <p:nvPr/>
        </p:nvSpPr>
        <p:spPr>
          <a:xfrm>
            <a:off x="323528" y="1844824"/>
            <a:ext cx="3168352" cy="4536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Těleso se potápí, je-li tíhová síla větší než vztlaková síla </a:t>
            </a:r>
          </a:p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(</a:t>
            </a:r>
            <a:r>
              <a:rPr lang="cs-CZ" sz="2400" b="1" dirty="0" err="1" smtClean="0">
                <a:solidFill>
                  <a:srgbClr val="C00000"/>
                </a:solidFill>
              </a:rPr>
              <a:t>F</a:t>
            </a:r>
            <a:r>
              <a:rPr lang="cs-CZ" sz="2400" b="1" baseline="-25000" dirty="0" err="1" smtClean="0">
                <a:solidFill>
                  <a:srgbClr val="C00000"/>
                </a:solidFill>
              </a:rPr>
              <a:t>vz</a:t>
            </a:r>
            <a:r>
              <a:rPr lang="cs-CZ" sz="2400" b="1" dirty="0" smtClean="0"/>
              <a:t> &lt; </a:t>
            </a:r>
            <a:r>
              <a:rPr lang="cs-CZ" sz="2400" b="1" dirty="0" smtClean="0">
                <a:solidFill>
                  <a:schemeClr val="tx2"/>
                </a:solidFill>
              </a:rPr>
              <a:t>F</a:t>
            </a:r>
            <a:r>
              <a:rPr lang="cs-CZ" sz="2400" b="1" baseline="-25000" dirty="0" smtClean="0">
                <a:solidFill>
                  <a:schemeClr val="tx2"/>
                </a:solidFill>
              </a:rPr>
              <a:t>G</a:t>
            </a:r>
            <a:r>
              <a:rPr lang="cs-CZ" sz="2400" b="1" dirty="0" smtClean="0"/>
              <a:t>)</a:t>
            </a:r>
            <a:r>
              <a:rPr lang="cs-CZ" sz="2400" b="1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To nastane, když je průměrná hustota tělesa větší než je hustota kapaliny (</a:t>
            </a:r>
            <a:r>
              <a:rPr lang="el-GR" sz="2400" b="1" dirty="0" smtClean="0">
                <a:solidFill>
                  <a:schemeClr val="tx1"/>
                </a:solidFill>
              </a:rPr>
              <a:t>ρ</a:t>
            </a:r>
            <a:r>
              <a:rPr lang="cs-CZ" sz="2400" b="1" baseline="-25000" dirty="0" smtClean="0">
                <a:solidFill>
                  <a:schemeClr val="tx1"/>
                </a:solidFill>
              </a:rPr>
              <a:t>tělesa</a:t>
            </a:r>
            <a:r>
              <a:rPr lang="cs-CZ" sz="2400" b="1" dirty="0" smtClean="0">
                <a:solidFill>
                  <a:schemeClr val="tx1"/>
                </a:solidFill>
              </a:rPr>
              <a:t> &gt; </a:t>
            </a:r>
            <a:r>
              <a:rPr lang="el-GR" sz="2400" b="1" dirty="0" smtClean="0">
                <a:solidFill>
                  <a:schemeClr val="tx1"/>
                </a:solidFill>
              </a:rPr>
              <a:t>ρ</a:t>
            </a:r>
            <a:r>
              <a:rPr lang="cs-CZ" sz="2400" b="1" baseline="-25000" dirty="0" smtClean="0">
                <a:solidFill>
                  <a:schemeClr val="tx1"/>
                </a:solidFill>
              </a:rPr>
              <a:t>kapaliny</a:t>
            </a:r>
            <a:r>
              <a:rPr lang="cs-CZ" sz="2400" b="1" dirty="0" smtClean="0">
                <a:solidFill>
                  <a:schemeClr val="tx1"/>
                </a:solidFill>
              </a:rPr>
              <a:t>).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4283968" y="1844824"/>
            <a:ext cx="4536504" cy="4608512"/>
            <a:chOff x="4283968" y="1844824"/>
            <a:chExt cx="4536504" cy="4608512"/>
          </a:xfrm>
        </p:grpSpPr>
        <p:sp>
          <p:nvSpPr>
            <p:cNvPr id="27" name="Obdélník 26"/>
            <p:cNvSpPr/>
            <p:nvPr/>
          </p:nvSpPr>
          <p:spPr>
            <a:xfrm>
              <a:off x="4283968" y="1844824"/>
              <a:ext cx="4536504" cy="46085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cs-CZ" sz="2400" b="1" dirty="0" smtClean="0">
                  <a:solidFill>
                    <a:schemeClr val="tx1"/>
                  </a:solidFill>
                </a:rPr>
                <a:t>Příklad: železný hřebík ve vodě</a:t>
              </a:r>
              <a:endParaRPr lang="cs-CZ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63490" name="Picture 2" descr="C:\Users\Tom\AppData\Local\Microsoft\Windows\Temporary Internet Files\Content.IE5\AY6N45HK\MC900308702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652120" y="3789040"/>
              <a:ext cx="2016224" cy="1494300"/>
            </a:xfrm>
            <a:prstGeom prst="rect">
              <a:avLst/>
            </a:prstGeom>
            <a:noFill/>
          </p:spPr>
        </p:pic>
        <p:cxnSp>
          <p:nvCxnSpPr>
            <p:cNvPr id="18" name="Přímá spojovací šipka 17"/>
            <p:cNvCxnSpPr/>
            <p:nvPr/>
          </p:nvCxnSpPr>
          <p:spPr>
            <a:xfrm>
              <a:off x="6660232" y="4437112"/>
              <a:ext cx="0" cy="1728192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ovací šipka 23"/>
            <p:cNvCxnSpPr/>
            <p:nvPr/>
          </p:nvCxnSpPr>
          <p:spPr>
            <a:xfrm flipV="1">
              <a:off x="6660232" y="3645024"/>
              <a:ext cx="0" cy="792088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452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5760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Plavání těles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23528" y="1052737"/>
            <a:ext cx="8496944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/>
              <a:t>Těleso se vznáší v kapalině – je v klidu: </a:t>
            </a:r>
            <a:r>
              <a:rPr lang="cs-CZ" sz="2400" b="1" dirty="0" err="1" smtClean="0">
                <a:solidFill>
                  <a:srgbClr val="C00000"/>
                </a:solidFill>
              </a:rPr>
              <a:t>F</a:t>
            </a:r>
            <a:r>
              <a:rPr lang="cs-CZ" sz="2400" b="1" baseline="-25000" dirty="0" err="1" smtClean="0">
                <a:solidFill>
                  <a:srgbClr val="C00000"/>
                </a:solidFill>
              </a:rPr>
              <a:t>vz</a:t>
            </a:r>
            <a:r>
              <a:rPr lang="cs-CZ" sz="2400" b="1" dirty="0" smtClean="0"/>
              <a:t> = </a:t>
            </a:r>
            <a:r>
              <a:rPr lang="cs-CZ" sz="2400" b="1" dirty="0" smtClean="0">
                <a:solidFill>
                  <a:schemeClr val="tx2"/>
                </a:solidFill>
              </a:rPr>
              <a:t>F</a:t>
            </a:r>
            <a:r>
              <a:rPr lang="cs-CZ" sz="2400" b="1" baseline="-25000" dirty="0" smtClean="0">
                <a:solidFill>
                  <a:schemeClr val="tx2"/>
                </a:solidFill>
              </a:rPr>
              <a:t>G</a:t>
            </a:r>
            <a:endParaRPr lang="cs-CZ" sz="2400" b="1" dirty="0" smtClean="0">
              <a:solidFill>
                <a:schemeClr val="tx1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323528" y="1844824"/>
            <a:ext cx="3168352" cy="4536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Těleso se vznáší, je-li tíhová síla stejně velká jak vztlaková</a:t>
            </a:r>
          </a:p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(</a:t>
            </a:r>
            <a:r>
              <a:rPr lang="cs-CZ" sz="2400" b="1" dirty="0" err="1" smtClean="0">
                <a:solidFill>
                  <a:srgbClr val="C00000"/>
                </a:solidFill>
              </a:rPr>
              <a:t>F</a:t>
            </a:r>
            <a:r>
              <a:rPr lang="cs-CZ" sz="2400" b="1" baseline="-25000" dirty="0" err="1" smtClean="0">
                <a:solidFill>
                  <a:srgbClr val="C00000"/>
                </a:solidFill>
              </a:rPr>
              <a:t>vz</a:t>
            </a:r>
            <a:r>
              <a:rPr lang="cs-CZ" sz="2400" b="1" dirty="0" smtClean="0"/>
              <a:t> = </a:t>
            </a:r>
            <a:r>
              <a:rPr lang="cs-CZ" sz="2400" b="1" dirty="0" smtClean="0">
                <a:solidFill>
                  <a:schemeClr val="tx2"/>
                </a:solidFill>
              </a:rPr>
              <a:t>F</a:t>
            </a:r>
            <a:r>
              <a:rPr lang="cs-CZ" sz="2400" b="1" baseline="-25000" dirty="0" smtClean="0">
                <a:solidFill>
                  <a:schemeClr val="tx2"/>
                </a:solidFill>
              </a:rPr>
              <a:t>G</a:t>
            </a:r>
            <a:r>
              <a:rPr lang="cs-CZ" sz="2400" b="1" dirty="0" smtClean="0"/>
              <a:t>)</a:t>
            </a:r>
            <a:r>
              <a:rPr lang="cs-CZ" sz="2400" b="1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To nastane, když průměrná hustota tělesa je stejná jako hustota kapaliny </a:t>
            </a:r>
            <a:br>
              <a:rPr lang="cs-CZ" sz="2400" b="1" dirty="0" smtClean="0">
                <a:solidFill>
                  <a:schemeClr val="tx1"/>
                </a:solidFill>
              </a:rPr>
            </a:br>
            <a:r>
              <a:rPr lang="cs-CZ" sz="2400" b="1" dirty="0" smtClean="0">
                <a:solidFill>
                  <a:schemeClr val="tx1"/>
                </a:solidFill>
              </a:rPr>
              <a:t>(</a:t>
            </a:r>
            <a:r>
              <a:rPr lang="el-GR" sz="2400" b="1" dirty="0" smtClean="0">
                <a:solidFill>
                  <a:schemeClr val="tx1"/>
                </a:solidFill>
              </a:rPr>
              <a:t>ρ</a:t>
            </a:r>
            <a:r>
              <a:rPr lang="cs-CZ" sz="2400" b="1" baseline="-25000" dirty="0" smtClean="0">
                <a:solidFill>
                  <a:schemeClr val="tx1"/>
                </a:solidFill>
              </a:rPr>
              <a:t>tělesa</a:t>
            </a:r>
            <a:r>
              <a:rPr lang="cs-CZ" sz="2400" b="1" dirty="0" smtClean="0">
                <a:solidFill>
                  <a:schemeClr val="tx1"/>
                </a:solidFill>
              </a:rPr>
              <a:t> = </a:t>
            </a:r>
            <a:r>
              <a:rPr lang="el-GR" sz="2400" b="1" dirty="0" smtClean="0">
                <a:solidFill>
                  <a:schemeClr val="tx1"/>
                </a:solidFill>
              </a:rPr>
              <a:t>ρ</a:t>
            </a:r>
            <a:r>
              <a:rPr lang="cs-CZ" sz="2400" b="1" baseline="-25000" dirty="0" smtClean="0">
                <a:solidFill>
                  <a:schemeClr val="tx1"/>
                </a:solidFill>
              </a:rPr>
              <a:t>kapaliny</a:t>
            </a:r>
            <a:r>
              <a:rPr lang="cs-CZ" sz="2400" b="1" dirty="0" smtClean="0">
                <a:solidFill>
                  <a:schemeClr val="tx1"/>
                </a:solidFill>
              </a:rPr>
              <a:t>).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4283968" y="1844824"/>
            <a:ext cx="4536504" cy="4536504"/>
            <a:chOff x="4283968" y="1844824"/>
            <a:chExt cx="4536504" cy="4536504"/>
          </a:xfrm>
        </p:grpSpPr>
        <p:sp>
          <p:nvSpPr>
            <p:cNvPr id="27" name="Obdélník 26"/>
            <p:cNvSpPr/>
            <p:nvPr/>
          </p:nvSpPr>
          <p:spPr>
            <a:xfrm>
              <a:off x="4283968" y="1844824"/>
              <a:ext cx="4536504" cy="453650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cs-CZ" sz="2400" b="1" dirty="0" smtClean="0">
                  <a:solidFill>
                    <a:schemeClr val="tx1"/>
                  </a:solidFill>
                </a:rPr>
                <a:t>Příklad: rybička ve vodě</a:t>
              </a:r>
              <a:endParaRPr lang="cs-CZ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64518" name="Picture 6" descr="C:\Users\Tom\AppData\Local\Microsoft\Windows\Temporary Internet Files\Content.IE5\7UJRLDIM\MC900329514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940152" y="3501008"/>
              <a:ext cx="1563232" cy="1783533"/>
            </a:xfrm>
            <a:prstGeom prst="rect">
              <a:avLst/>
            </a:prstGeom>
            <a:noFill/>
          </p:spPr>
        </p:pic>
        <p:cxnSp>
          <p:nvCxnSpPr>
            <p:cNvPr id="18" name="Přímá spojovací šipka 17"/>
            <p:cNvCxnSpPr/>
            <p:nvPr/>
          </p:nvCxnSpPr>
          <p:spPr>
            <a:xfrm>
              <a:off x="6660232" y="4437112"/>
              <a:ext cx="0" cy="1728192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ovací šipka 23"/>
            <p:cNvCxnSpPr/>
            <p:nvPr/>
          </p:nvCxnSpPr>
          <p:spPr>
            <a:xfrm flipV="1">
              <a:off x="6660232" y="2708920"/>
              <a:ext cx="0" cy="1728192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6057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5760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Plavání těles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23528" y="1052737"/>
            <a:ext cx="54006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Těleso stoupá k hladině </a:t>
            </a:r>
            <a:r>
              <a:rPr lang="cs-CZ" sz="2400" b="1" dirty="0" smtClean="0"/>
              <a:t>kapaliny:</a:t>
            </a:r>
            <a:r>
              <a:rPr lang="cs-CZ" sz="2400" b="1" dirty="0" smtClean="0">
                <a:solidFill>
                  <a:schemeClr val="tx1"/>
                </a:solidFill>
              </a:rPr>
              <a:t> </a:t>
            </a:r>
            <a:r>
              <a:rPr lang="cs-CZ" sz="2400" b="1" dirty="0" err="1" smtClean="0"/>
              <a:t>F</a:t>
            </a:r>
            <a:r>
              <a:rPr lang="cs-CZ" sz="2400" b="1" baseline="-25000" dirty="0" err="1" smtClean="0"/>
              <a:t>vz</a:t>
            </a:r>
            <a:r>
              <a:rPr lang="cs-CZ" sz="2400" b="1" dirty="0" smtClean="0"/>
              <a:t> </a:t>
            </a:r>
            <a:r>
              <a:rPr lang="cs-CZ" sz="2400" b="1" dirty="0"/>
              <a:t>&gt; F</a:t>
            </a:r>
            <a:r>
              <a:rPr lang="cs-CZ" sz="2400" b="1" baseline="-25000" dirty="0"/>
              <a:t>G</a:t>
            </a:r>
            <a:r>
              <a:rPr lang="cs-CZ" sz="2400" b="1" dirty="0"/>
              <a:t> </a:t>
            </a:r>
          </a:p>
        </p:txBody>
      </p:sp>
      <p:sp>
        <p:nvSpPr>
          <p:cNvPr id="11" name="Zaoblený obdélník 10"/>
          <p:cNvSpPr/>
          <p:nvPr/>
        </p:nvSpPr>
        <p:spPr>
          <a:xfrm>
            <a:off x="323528" y="1844824"/>
            <a:ext cx="3096344" cy="4536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Těleso stoupá k hladině, je-li tíhová síla menší jak síla vztlaková</a:t>
            </a:r>
          </a:p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(</a:t>
            </a:r>
            <a:r>
              <a:rPr lang="cs-CZ" sz="2400" b="1" dirty="0" err="1" smtClean="0">
                <a:solidFill>
                  <a:srgbClr val="C00000"/>
                </a:solidFill>
              </a:rPr>
              <a:t>F</a:t>
            </a:r>
            <a:r>
              <a:rPr lang="cs-CZ" sz="2400" b="1" baseline="-25000" dirty="0" err="1" smtClean="0">
                <a:solidFill>
                  <a:srgbClr val="C00000"/>
                </a:solidFill>
              </a:rPr>
              <a:t>vz</a:t>
            </a:r>
            <a:r>
              <a:rPr lang="cs-CZ" sz="2400" b="1" dirty="0" smtClean="0"/>
              <a:t> &gt; </a:t>
            </a:r>
            <a:r>
              <a:rPr lang="cs-CZ" sz="2400" b="1" dirty="0" smtClean="0">
                <a:solidFill>
                  <a:schemeClr val="tx2"/>
                </a:solidFill>
              </a:rPr>
              <a:t>F</a:t>
            </a:r>
            <a:r>
              <a:rPr lang="cs-CZ" sz="2400" b="1" baseline="-25000" dirty="0" smtClean="0">
                <a:solidFill>
                  <a:schemeClr val="tx2"/>
                </a:solidFill>
              </a:rPr>
              <a:t>G</a:t>
            </a:r>
            <a:r>
              <a:rPr lang="cs-CZ" sz="2400" b="1" dirty="0" smtClean="0"/>
              <a:t>)</a:t>
            </a:r>
            <a:r>
              <a:rPr lang="cs-CZ" sz="2400" b="1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To nastane, když je průměrná hustota tělesa menší než hustota kapaliny </a:t>
            </a:r>
            <a:br>
              <a:rPr lang="cs-CZ" sz="2400" b="1" dirty="0" smtClean="0">
                <a:solidFill>
                  <a:schemeClr val="tx1"/>
                </a:solidFill>
              </a:rPr>
            </a:br>
            <a:r>
              <a:rPr lang="cs-CZ" sz="2400" b="1" dirty="0" smtClean="0">
                <a:solidFill>
                  <a:schemeClr val="tx1"/>
                </a:solidFill>
              </a:rPr>
              <a:t>(</a:t>
            </a:r>
            <a:r>
              <a:rPr lang="el-GR" sz="2400" b="1" dirty="0" smtClean="0">
                <a:solidFill>
                  <a:schemeClr val="tx1"/>
                </a:solidFill>
              </a:rPr>
              <a:t>ρ</a:t>
            </a:r>
            <a:r>
              <a:rPr lang="cs-CZ" sz="2400" b="1" baseline="-25000" dirty="0" smtClean="0">
                <a:solidFill>
                  <a:schemeClr val="tx1"/>
                </a:solidFill>
              </a:rPr>
              <a:t>tělesa</a:t>
            </a:r>
            <a:r>
              <a:rPr lang="cs-CZ" sz="2400" b="1" dirty="0" smtClean="0">
                <a:solidFill>
                  <a:schemeClr val="tx1"/>
                </a:solidFill>
              </a:rPr>
              <a:t> &lt; </a:t>
            </a:r>
            <a:r>
              <a:rPr lang="el-GR" sz="2400" b="1" dirty="0" smtClean="0">
                <a:solidFill>
                  <a:schemeClr val="tx1"/>
                </a:solidFill>
              </a:rPr>
              <a:t>ρ</a:t>
            </a:r>
            <a:r>
              <a:rPr lang="cs-CZ" sz="2400" b="1" baseline="-25000" dirty="0" smtClean="0">
                <a:solidFill>
                  <a:schemeClr val="tx1"/>
                </a:solidFill>
              </a:rPr>
              <a:t>kapaliny</a:t>
            </a:r>
            <a:r>
              <a:rPr lang="cs-CZ" sz="2400" b="1" dirty="0" smtClean="0">
                <a:solidFill>
                  <a:schemeClr val="tx1"/>
                </a:solidFill>
              </a:rPr>
              <a:t>).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pSp>
        <p:nvGrpSpPr>
          <p:cNvPr id="23" name="Skupina 22"/>
          <p:cNvGrpSpPr/>
          <p:nvPr/>
        </p:nvGrpSpPr>
        <p:grpSpPr>
          <a:xfrm>
            <a:off x="3563888" y="1844824"/>
            <a:ext cx="2160240" cy="4536504"/>
            <a:chOff x="3563888" y="1844824"/>
            <a:chExt cx="2160240" cy="4536504"/>
          </a:xfrm>
        </p:grpSpPr>
        <p:sp>
          <p:nvSpPr>
            <p:cNvPr id="27" name="Obdélník 26"/>
            <p:cNvSpPr/>
            <p:nvPr/>
          </p:nvSpPr>
          <p:spPr>
            <a:xfrm>
              <a:off x="3563888" y="1844824"/>
              <a:ext cx="2160240" cy="453650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cs-CZ" sz="2400" b="1" dirty="0" smtClean="0">
                  <a:solidFill>
                    <a:schemeClr val="tx1"/>
                  </a:solidFill>
                </a:rPr>
                <a:t>Příklad: </a:t>
              </a:r>
            </a:p>
            <a:p>
              <a:r>
                <a:rPr lang="cs-CZ" sz="2400" b="1" dirty="0" smtClean="0">
                  <a:solidFill>
                    <a:schemeClr val="tx1"/>
                  </a:solidFill>
                </a:rPr>
                <a:t>míček ve vodě</a:t>
              </a:r>
              <a:endParaRPr lang="cs-CZ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1026" name="Picture 2" descr="C:\Documents and Settings\tbobal\Local Settings\Temporary Internet Files\Content.IE5\ER1F7CNH\MC900412546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2166" y="4383834"/>
              <a:ext cx="1125648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4" name="Přímá spojovací šipka 23"/>
            <p:cNvCxnSpPr/>
            <p:nvPr/>
          </p:nvCxnSpPr>
          <p:spPr>
            <a:xfrm flipV="1">
              <a:off x="4572000" y="3212976"/>
              <a:ext cx="0" cy="1728192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Přímá spojovací šipka 17"/>
            <p:cNvCxnSpPr/>
            <p:nvPr/>
          </p:nvCxnSpPr>
          <p:spPr>
            <a:xfrm>
              <a:off x="4572000" y="4941168"/>
              <a:ext cx="0" cy="93610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Skupina 24"/>
          <p:cNvGrpSpPr/>
          <p:nvPr/>
        </p:nvGrpSpPr>
        <p:grpSpPr>
          <a:xfrm>
            <a:off x="6012160" y="620688"/>
            <a:ext cx="2808311" cy="5760640"/>
            <a:chOff x="6012160" y="620688"/>
            <a:chExt cx="2808311" cy="5760640"/>
          </a:xfrm>
        </p:grpSpPr>
        <p:pic>
          <p:nvPicPr>
            <p:cNvPr id="15" name="Picture 2" descr="C:\Documents and Settings\tbobal\Local Settings\Temporary Internet Files\Content.IE5\ER1F7CNH\MC900412546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64494" y="999458"/>
              <a:ext cx="1125648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Obdélník 11"/>
            <p:cNvSpPr/>
            <p:nvPr/>
          </p:nvSpPr>
          <p:spPr>
            <a:xfrm>
              <a:off x="6012160" y="1844824"/>
              <a:ext cx="2808311" cy="4536504"/>
            </a:xfrm>
            <a:prstGeom prst="rect">
              <a:avLst/>
            </a:prstGeom>
            <a:gradFill>
              <a:gsLst>
                <a:gs pos="0">
                  <a:schemeClr val="accent1">
                    <a:tint val="50000"/>
                    <a:satMod val="300000"/>
                    <a:alpha val="31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5400000" scaled="0"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r>
                <a:rPr lang="cs-CZ" sz="2400" b="1" dirty="0" smtClean="0">
                  <a:solidFill>
                    <a:schemeClr val="tx1"/>
                  </a:solidFill>
                </a:rPr>
                <a:t>Jakmile těleso vystoupá k hladině, částečně se vynoří. Objem ponořené části se zmenší a tím se zmenší i vztlaková síla tak, </a:t>
              </a:r>
              <a:br>
                <a:rPr lang="cs-CZ" sz="2400" b="1" dirty="0" smtClean="0">
                  <a:solidFill>
                    <a:schemeClr val="tx1"/>
                  </a:solidFill>
                </a:rPr>
              </a:br>
              <a:r>
                <a:rPr lang="cs-CZ" sz="2400" b="1" dirty="0" smtClean="0">
                  <a:solidFill>
                    <a:schemeClr val="tx1"/>
                  </a:solidFill>
                </a:rPr>
                <a:t>až se vyrovná </a:t>
              </a:r>
              <a:br>
                <a:rPr lang="cs-CZ" sz="2400" b="1" dirty="0" smtClean="0">
                  <a:solidFill>
                    <a:schemeClr val="tx1"/>
                  </a:solidFill>
                </a:rPr>
              </a:br>
              <a:r>
                <a:rPr lang="cs-CZ" sz="2400" b="1" dirty="0" smtClean="0">
                  <a:solidFill>
                    <a:schemeClr val="tx1"/>
                  </a:solidFill>
                </a:rPr>
                <a:t>s tíhovou sílou. </a:t>
              </a:r>
              <a:br>
                <a:rPr lang="cs-CZ" sz="2400" b="1" dirty="0" smtClean="0">
                  <a:solidFill>
                    <a:schemeClr val="tx1"/>
                  </a:solidFill>
                </a:rPr>
              </a:br>
              <a:r>
                <a:rPr lang="cs-CZ" sz="2400" b="1" dirty="0" smtClean="0">
                  <a:solidFill>
                    <a:schemeClr val="tx1"/>
                  </a:solidFill>
                </a:rPr>
                <a:t>Těleso plave.</a:t>
              </a:r>
              <a:endParaRPr lang="cs-CZ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Přímá spojovací šipka 15"/>
            <p:cNvCxnSpPr/>
            <p:nvPr/>
          </p:nvCxnSpPr>
          <p:spPr>
            <a:xfrm flipV="1">
              <a:off x="7524328" y="620688"/>
              <a:ext cx="0" cy="93610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Přímá spojovací šipka 16"/>
            <p:cNvCxnSpPr/>
            <p:nvPr/>
          </p:nvCxnSpPr>
          <p:spPr>
            <a:xfrm>
              <a:off x="7524328" y="1556792"/>
              <a:ext cx="0" cy="93610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934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43934" y="332656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Jak poznáme, že po ponoření tělesa do kapaliny půjde těleso ke dnu nebo vystoupá na hladinu?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67544" y="1628800"/>
            <a:ext cx="81573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hustota </a:t>
            </a:r>
            <a:r>
              <a:rPr lang="cs-CZ" sz="2400" dirty="0"/>
              <a:t>tělesa je větší </a:t>
            </a:r>
            <a:r>
              <a:rPr lang="cs-CZ" sz="2400" dirty="0" smtClean="0"/>
              <a:t>než hustota kapaliny –</a:t>
            </a:r>
          </a:p>
          <a:p>
            <a:r>
              <a:rPr lang="cs-CZ" sz="2400" dirty="0" smtClean="0">
                <a:solidFill>
                  <a:srgbClr val="C00000"/>
                </a:solidFill>
              </a:rPr>
              <a:t>těleso </a:t>
            </a:r>
            <a:r>
              <a:rPr lang="cs-CZ" sz="2400" dirty="0">
                <a:solidFill>
                  <a:srgbClr val="C00000"/>
                </a:solidFill>
              </a:rPr>
              <a:t>se potápí</a:t>
            </a:r>
            <a:r>
              <a:rPr lang="cs-CZ" sz="2400" dirty="0" smtClean="0">
                <a:solidFill>
                  <a:srgbClr val="C00000"/>
                </a:solidFill>
              </a:rPr>
              <a:t> </a:t>
            </a:r>
            <a:r>
              <a:rPr lang="cs-CZ" sz="2400" dirty="0" smtClean="0"/>
              <a:t>– železný hřebík</a:t>
            </a:r>
          </a:p>
          <a:p>
            <a:r>
              <a:rPr lang="cs-CZ" sz="2400" dirty="0" smtClean="0"/>
              <a:t>hustota tělesa je </a:t>
            </a:r>
            <a:r>
              <a:rPr lang="cs-CZ" sz="2400" dirty="0"/>
              <a:t>stejná </a:t>
            </a:r>
            <a:r>
              <a:rPr lang="cs-CZ" sz="2400" dirty="0" smtClean="0"/>
              <a:t>jako hustota kapaliny-</a:t>
            </a:r>
          </a:p>
          <a:p>
            <a:r>
              <a:rPr lang="cs-CZ" sz="2400" dirty="0" smtClean="0">
                <a:solidFill>
                  <a:srgbClr val="C00000"/>
                </a:solidFill>
              </a:rPr>
              <a:t>těleso </a:t>
            </a:r>
            <a:r>
              <a:rPr lang="cs-CZ" sz="2400" dirty="0">
                <a:solidFill>
                  <a:srgbClr val="C00000"/>
                </a:solidFill>
              </a:rPr>
              <a:t>se </a:t>
            </a:r>
            <a:r>
              <a:rPr lang="cs-CZ" sz="2400" dirty="0" smtClean="0">
                <a:solidFill>
                  <a:srgbClr val="C00000"/>
                </a:solidFill>
              </a:rPr>
              <a:t>vznáší </a:t>
            </a:r>
            <a:r>
              <a:rPr lang="cs-CZ" sz="2400" dirty="0" smtClean="0"/>
              <a:t>– ryba ve vodě, sáček s vodou</a:t>
            </a:r>
          </a:p>
          <a:p>
            <a:r>
              <a:rPr lang="cs-CZ" sz="2400" dirty="0" smtClean="0"/>
              <a:t>hustota tělesa je menší než </a:t>
            </a:r>
            <a:r>
              <a:rPr lang="cs-CZ" sz="2400" dirty="0"/>
              <a:t>hustota </a:t>
            </a:r>
            <a:r>
              <a:rPr lang="cs-CZ" sz="2400" dirty="0" smtClean="0"/>
              <a:t>kapaliny –</a:t>
            </a:r>
          </a:p>
          <a:p>
            <a:r>
              <a:rPr lang="cs-CZ" sz="2400" dirty="0" smtClean="0">
                <a:solidFill>
                  <a:srgbClr val="C00000"/>
                </a:solidFill>
              </a:rPr>
              <a:t>těleso stoupá </a:t>
            </a:r>
            <a:r>
              <a:rPr lang="cs-CZ" sz="2400" dirty="0" smtClean="0"/>
              <a:t>– míček ve vodě</a:t>
            </a:r>
            <a:endParaRPr lang="cs-CZ" sz="24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340033"/>
              </p:ext>
            </p:extLst>
          </p:nvPr>
        </p:nvGraphicFramePr>
        <p:xfrm>
          <a:off x="215516" y="4509120"/>
          <a:ext cx="8640960" cy="1798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860376"/>
                <a:gridCol w="1187624"/>
                <a:gridCol w="4068960"/>
              </a:tblGrid>
              <a:tr h="685551">
                <a:tc>
                  <a:txBody>
                    <a:bodyPr/>
                    <a:lstStyle/>
                    <a:p>
                      <a:r>
                        <a:rPr lang="cs-CZ" dirty="0" smtClean="0"/>
                        <a:t>Vztah sil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síla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Vztah hustot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Chování tělesa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Fg</a:t>
                      </a:r>
                      <a:r>
                        <a:rPr lang="cs-CZ" dirty="0" smtClean="0"/>
                        <a:t> &gt; </a:t>
                      </a:r>
                      <a:r>
                        <a:rPr lang="cs-CZ" dirty="0" err="1" smtClean="0"/>
                        <a:t>Fvz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směřuje dolů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ρ</a:t>
                      </a:r>
                      <a:r>
                        <a:rPr lang="cs-CZ" dirty="0" smtClean="0"/>
                        <a:t>t &gt; </a:t>
                      </a:r>
                      <a:r>
                        <a:rPr lang="el-GR" dirty="0" smtClean="0"/>
                        <a:t>ρ</a:t>
                      </a:r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klesá ke dnu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Fg</a:t>
                      </a:r>
                      <a:r>
                        <a:rPr lang="cs-CZ" dirty="0" smtClean="0"/>
                        <a:t> = </a:t>
                      </a:r>
                      <a:r>
                        <a:rPr lang="cs-CZ" dirty="0" err="1" smtClean="0"/>
                        <a:t>Fvz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nulová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ρ</a:t>
                      </a:r>
                      <a:r>
                        <a:rPr lang="cs-CZ" dirty="0" smtClean="0"/>
                        <a:t>t = </a:t>
                      </a:r>
                      <a:r>
                        <a:rPr lang="el-GR" dirty="0" smtClean="0"/>
                        <a:t>ρ</a:t>
                      </a:r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vznáší se (zůstane kde je)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Fg</a:t>
                      </a:r>
                      <a:r>
                        <a:rPr lang="cs-CZ" dirty="0" smtClean="0"/>
                        <a:t> &lt; </a:t>
                      </a:r>
                      <a:r>
                        <a:rPr lang="cs-CZ" dirty="0" err="1" smtClean="0"/>
                        <a:t>Fvz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směřuje nahoru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ρ</a:t>
                      </a:r>
                      <a:r>
                        <a:rPr lang="cs-CZ" dirty="0" smtClean="0"/>
                        <a:t>t &lt; </a:t>
                      </a:r>
                      <a:r>
                        <a:rPr lang="el-GR" dirty="0" smtClean="0"/>
                        <a:t>ρ</a:t>
                      </a:r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stoupá ke hladině a částečně se vynoří 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332656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Pokus</a:t>
            </a:r>
            <a:endParaRPr lang="cs-CZ" sz="2800" dirty="0"/>
          </a:p>
        </p:txBody>
      </p:sp>
      <p:pic>
        <p:nvPicPr>
          <p:cNvPr id="4" name="Obrázek 3" descr="http://archimeduvzakon.chytrak.cz/_images/17_schema1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80728"/>
            <a:ext cx="1584176" cy="18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 descr="http://archimeduvzakon.chytrak.cz/_images/17_schema1b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980728"/>
            <a:ext cx="1296144" cy="18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 descr="http://archimeduvzakon.chytrak.cz/_images/17_schema1c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860079"/>
            <a:ext cx="1584176" cy="194421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ovéPole 6"/>
          <p:cNvSpPr txBox="1"/>
          <p:nvPr/>
        </p:nvSpPr>
        <p:spPr>
          <a:xfrm>
            <a:off x="539552" y="3318570"/>
            <a:ext cx="78488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Závěr</a:t>
            </a:r>
            <a:r>
              <a:rPr lang="cs-CZ" sz="2800" b="1" dirty="0" smtClean="0"/>
              <a:t>:</a:t>
            </a:r>
          </a:p>
          <a:p>
            <a:r>
              <a:rPr lang="cs-CZ" sz="2800" dirty="0"/>
              <a:t> Je-li hustota tělesa větší než hustota kapaliny, těleso klesá </a:t>
            </a:r>
            <a:r>
              <a:rPr lang="cs-CZ" sz="2800" dirty="0" smtClean="0"/>
              <a:t>na dno. </a:t>
            </a:r>
          </a:p>
          <a:p>
            <a:r>
              <a:rPr lang="cs-CZ" sz="2800" dirty="0" smtClean="0"/>
              <a:t>Je-li </a:t>
            </a:r>
            <a:r>
              <a:rPr lang="cs-CZ" sz="2800" dirty="0"/>
              <a:t>hustota tělesa a kapaliny stejná, těleso se vznáší. </a:t>
            </a:r>
            <a:endParaRPr lang="cs-CZ" sz="2800" dirty="0" smtClean="0"/>
          </a:p>
          <a:p>
            <a:r>
              <a:rPr lang="cs-CZ" sz="2800" dirty="0" smtClean="0"/>
              <a:t>Je-li </a:t>
            </a:r>
            <a:r>
              <a:rPr lang="cs-CZ" sz="2800" dirty="0"/>
              <a:t>hustota tělesa menší než hustota kapaliny, těleso plave na kapalině a částečně se vynoří</a:t>
            </a:r>
            <a:r>
              <a:rPr lang="cs-CZ" sz="2800" dirty="0" smtClean="0"/>
              <a:t>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55722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260648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Plování nestejnorodých těles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3528" y="797027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Proč se ve vodě nepotopí zaoceánský parník, přestože je vyroben z ocelových plátů, které mají větší </a:t>
            </a:r>
            <a:r>
              <a:rPr lang="cs-CZ" sz="2400" dirty="0" smtClean="0"/>
              <a:t>hustotu </a:t>
            </a:r>
            <a:r>
              <a:rPr lang="cs-CZ" sz="2400" dirty="0"/>
              <a:t>než voda?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059832" y="4653136"/>
            <a:ext cx="5978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Těleso plovoucí v různých kapalinách (voda, glycerol) se ponoří tím větší částí svého </a:t>
            </a:r>
            <a:r>
              <a:rPr lang="cs-CZ" sz="2400" dirty="0" smtClean="0"/>
              <a:t>objemu do kapaliny</a:t>
            </a:r>
            <a:r>
              <a:rPr lang="cs-CZ" sz="2400" dirty="0"/>
              <a:t>, čím menší je hustota kapaliny. </a:t>
            </a:r>
          </a:p>
        </p:txBody>
      </p:sp>
      <p:pic>
        <p:nvPicPr>
          <p:cNvPr id="6" name="Picture 3" descr="C:\Users\Tom\AppData\Local\Microsoft\Windows\Temporary Internet Files\Content.IE5\TYCNOX7X\MC90033788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051390"/>
            <a:ext cx="4608512" cy="1899639"/>
          </a:xfrm>
          <a:prstGeom prst="rect">
            <a:avLst/>
          </a:prstGeom>
          <a:noFill/>
        </p:spPr>
      </p:pic>
      <p:cxnSp>
        <p:nvCxnSpPr>
          <p:cNvPr id="7" name="Přímá spojovací šipka 24"/>
          <p:cNvCxnSpPr/>
          <p:nvPr/>
        </p:nvCxnSpPr>
        <p:spPr>
          <a:xfrm flipV="1">
            <a:off x="2699792" y="1772816"/>
            <a:ext cx="0" cy="172819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Přímá spojovací šipka 22"/>
          <p:cNvCxnSpPr/>
          <p:nvPr/>
        </p:nvCxnSpPr>
        <p:spPr>
          <a:xfrm>
            <a:off x="2699792" y="3501008"/>
            <a:ext cx="0" cy="172819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Zaoblený obdélník 8"/>
          <p:cNvSpPr/>
          <p:nvPr/>
        </p:nvSpPr>
        <p:spPr>
          <a:xfrm>
            <a:off x="6049300" y="2276872"/>
            <a:ext cx="1603576" cy="11145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C00000"/>
                </a:solidFill>
              </a:rPr>
              <a:t>Loď plave</a:t>
            </a:r>
          </a:p>
          <a:p>
            <a:pPr algn="ctr"/>
            <a:r>
              <a:rPr lang="cs-CZ" sz="2400" b="1" dirty="0" err="1" smtClean="0">
                <a:solidFill>
                  <a:srgbClr val="C00000"/>
                </a:solidFill>
              </a:rPr>
              <a:t>F</a:t>
            </a:r>
            <a:r>
              <a:rPr lang="cs-CZ" sz="2400" b="1" baseline="-25000" dirty="0" err="1" smtClean="0">
                <a:solidFill>
                  <a:srgbClr val="C00000"/>
                </a:solidFill>
              </a:rPr>
              <a:t>vz</a:t>
            </a:r>
            <a:r>
              <a:rPr lang="cs-CZ" sz="2400" b="1" dirty="0" smtClean="0"/>
              <a:t> = </a:t>
            </a:r>
            <a:r>
              <a:rPr lang="cs-CZ" sz="2400" b="1" dirty="0" smtClean="0">
                <a:solidFill>
                  <a:schemeClr val="tx2"/>
                </a:solidFill>
              </a:rPr>
              <a:t>F</a:t>
            </a:r>
            <a:r>
              <a:rPr lang="cs-CZ" sz="2400" b="1" baseline="-25000" dirty="0" smtClean="0">
                <a:solidFill>
                  <a:schemeClr val="tx2"/>
                </a:solidFill>
              </a:rPr>
              <a:t>G</a:t>
            </a:r>
            <a:endParaRPr lang="cs-CZ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83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9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740</Words>
  <Application>Microsoft Office PowerPoint</Application>
  <PresentationFormat>Předvádění na obrazovce (4:3)</PresentationFormat>
  <Paragraphs>118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systému Office</vt:lpstr>
      <vt:lpstr>Potápění, vznášení, plavání</vt:lpstr>
      <vt:lpstr>Plavání těles</vt:lpstr>
      <vt:lpstr>Plavání těles</vt:lpstr>
      <vt:lpstr>Plavání těles</vt:lpstr>
      <vt:lpstr>Plavání těles</vt:lpstr>
      <vt:lpstr>Plavání těles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Vztlaková síla</dc:title>
  <dc:creator>Uzivatel</dc:creator>
  <cp:lastModifiedBy>Martykánová Jiřina</cp:lastModifiedBy>
  <cp:revision>23</cp:revision>
  <dcterms:created xsi:type="dcterms:W3CDTF">2013-03-10T17:55:08Z</dcterms:created>
  <dcterms:modified xsi:type="dcterms:W3CDTF">2020-04-14T09:56:39Z</dcterms:modified>
</cp:coreProperties>
</file>