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75" r:id="rId6"/>
    <p:sldId id="277" r:id="rId7"/>
    <p:sldId id="278" r:id="rId8"/>
    <p:sldId id="279" r:id="rId9"/>
    <p:sldId id="281" r:id="rId10"/>
    <p:sldId id="261" r:id="rId11"/>
    <p:sldId id="260" r:id="rId12"/>
    <p:sldId id="262" r:id="rId13"/>
    <p:sldId id="263" r:id="rId14"/>
    <p:sldId id="264" r:id="rId15"/>
    <p:sldId id="282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FE56-FA30-423B-9490-626ECC802F9E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E9378-912C-4300-BD9B-24216A5C35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5AE4-E26B-4822-9245-CD6CB5CAE64D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1EF2-FDB2-487A-9EA5-F6873FC333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848A9-03F7-4610-A2AC-5F4A349CFF25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8046-FB00-4240-8181-8C27F61E58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9301-D755-43F2-B86C-5B520C0EAD57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E3A0-D5B6-4480-B23F-242162250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3A147-DB88-4C4D-AEC8-CBB82117DC38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DF4F-BDAB-439E-AB6F-1AE090A611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4482-5A1D-4B15-B406-A2A4BF6880CC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C2ED0-808A-4C7A-ADD9-B165A27729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ADEB-5B38-4E0A-A288-570B6733E3E2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5AA02-D673-490B-920A-636B047C4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6D60-0982-4FD6-BEA1-520C10CA5679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C681-B790-4661-BD35-626A16302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4806-60DD-46F9-92A9-B46FD83B8BAB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E4B3-2CA6-43F1-B548-A9B8395BE5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F18B-5705-4626-A88B-FA849374F64F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A93B-20CA-48A9-A9BB-F789573C8B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D8D9C-0EA6-4D58-8EE3-9F16DC201975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AC59B-527E-482C-A266-04A68FBC9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549F60-FC2F-4AC9-9E4F-9C4DD8492D0B}" type="datetimeFigureOut">
              <a:rPr lang="cs-CZ"/>
              <a:pPr>
                <a:defRPr/>
              </a:pPr>
              <a:t>04.05.2020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4EBCD7-7538-4E9E-A9F0-FF18C856A2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6yjMy39Yn4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Mechanické vlastnosti plynů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třída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539750" y="333375"/>
            <a:ext cx="46799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C00000"/>
                </a:solidFill>
                <a:latin typeface="Calibri" pitchFamily="34" charset="0"/>
              </a:rPr>
              <a:t>Měření atmosférického tlaku</a:t>
            </a: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996837" y="6237312"/>
            <a:ext cx="3168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Torricelliho pokus</a:t>
            </a:r>
          </a:p>
        </p:txBody>
      </p:sp>
      <p:pic>
        <p:nvPicPr>
          <p:cNvPr id="1026" name="Picture 2" descr="http://fyzikazuzu.webzdarma.cz/poku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325369"/>
            <a:ext cx="3384550" cy="384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555782" y="1035634"/>
            <a:ext cx="833467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Atmosférický tlak určíme pomocí hydrostatického tlaku sloupce rtuti.</a:t>
            </a:r>
          </a:p>
        </p:txBody>
      </p: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4572000" y="2989576"/>
            <a:ext cx="32416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h = </a:t>
            </a:r>
            <a:r>
              <a:rPr lang="cs-CZ" sz="2800" dirty="0" smtClean="0">
                <a:latin typeface="Calibri" pitchFamily="34" charset="0"/>
              </a:rPr>
              <a:t>0,76 </a:t>
            </a:r>
            <a:r>
              <a:rPr lang="cs-CZ" sz="2800" dirty="0">
                <a:latin typeface="Calibri" pitchFamily="34" charset="0"/>
              </a:rPr>
              <a:t>m</a:t>
            </a:r>
          </a:p>
          <a:p>
            <a:r>
              <a:rPr lang="el-GR" sz="2800" dirty="0">
                <a:latin typeface="Calibri" pitchFamily="34" charset="0"/>
              </a:rPr>
              <a:t>ρ</a:t>
            </a:r>
            <a:r>
              <a:rPr lang="cs-CZ" dirty="0">
                <a:latin typeface="Calibri" pitchFamily="34" charset="0"/>
              </a:rPr>
              <a:t>rtuti = </a:t>
            </a:r>
            <a:r>
              <a:rPr lang="cs-CZ" sz="2800" dirty="0">
                <a:latin typeface="Calibri" pitchFamily="34" charset="0"/>
              </a:rPr>
              <a:t>13 </a:t>
            </a:r>
            <a:r>
              <a:rPr lang="cs-CZ" sz="2800" dirty="0" smtClean="0">
                <a:latin typeface="Calibri" pitchFamily="34" charset="0"/>
              </a:rPr>
              <a:t>500 </a:t>
            </a:r>
            <a:r>
              <a:rPr lang="cs-CZ" sz="2800" dirty="0">
                <a:latin typeface="Calibri" pitchFamily="34" charset="0"/>
              </a:rPr>
              <a:t>kg|m³</a:t>
            </a:r>
          </a:p>
          <a:p>
            <a:r>
              <a:rPr lang="cs-CZ" sz="2800" dirty="0">
                <a:latin typeface="Calibri" pitchFamily="34" charset="0"/>
              </a:rPr>
              <a:t>ph = h.</a:t>
            </a:r>
            <a:r>
              <a:rPr lang="el-GR" sz="2800" dirty="0">
                <a:latin typeface="Calibri" pitchFamily="34" charset="0"/>
              </a:rPr>
              <a:t>ρ</a:t>
            </a:r>
            <a:r>
              <a:rPr lang="cs-CZ" sz="2800" dirty="0">
                <a:latin typeface="Calibri" pitchFamily="34" charset="0"/>
              </a:rPr>
              <a:t>.g</a:t>
            </a:r>
          </a:p>
          <a:p>
            <a:r>
              <a:rPr lang="cs-CZ" sz="2800" dirty="0">
                <a:latin typeface="Calibri" pitchFamily="34" charset="0"/>
              </a:rPr>
              <a:t>ph = </a:t>
            </a:r>
            <a:r>
              <a:rPr lang="cs-CZ" sz="2800" dirty="0" smtClean="0">
                <a:latin typeface="Calibri" pitchFamily="34" charset="0"/>
              </a:rPr>
              <a:t>0,76.13500 </a:t>
            </a:r>
            <a:r>
              <a:rPr lang="cs-CZ" sz="2800" dirty="0">
                <a:latin typeface="Calibri" pitchFamily="34" charset="0"/>
              </a:rPr>
              <a:t>.10</a:t>
            </a:r>
          </a:p>
          <a:p>
            <a:r>
              <a:rPr lang="cs-CZ" sz="2800" u="sng" dirty="0">
                <a:latin typeface="Calibri" pitchFamily="34" charset="0"/>
              </a:rPr>
              <a:t>ph = </a:t>
            </a:r>
            <a:r>
              <a:rPr lang="cs-CZ" sz="2800" u="sng" dirty="0" smtClean="0">
                <a:latin typeface="Calibri" pitchFamily="34" charset="0"/>
              </a:rPr>
              <a:t>1 026 hPa</a:t>
            </a:r>
            <a:endParaRPr lang="cs-CZ" sz="2800" u="sng" dirty="0">
              <a:latin typeface="Calibri" pitchFamily="34" charset="0"/>
            </a:endParaRPr>
          </a:p>
        </p:txBody>
      </p:sp>
      <p:sp>
        <p:nvSpPr>
          <p:cNvPr id="18438" name="TextovéPole 8"/>
          <p:cNvSpPr txBox="1">
            <a:spLocks noChangeArrowheads="1"/>
          </p:cNvSpPr>
          <p:nvPr/>
        </p:nvSpPr>
        <p:spPr bwMode="auto">
          <a:xfrm>
            <a:off x="5076825" y="4660900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Calibri" pitchFamily="34" charset="0"/>
              </a:rPr>
              <a:t>^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157491" y="35337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405072" y="616164"/>
            <a:ext cx="81375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Atmosférický tlak nemůžeme určit výpočtem jako hydrostatický tlak, protože atmosférický vzduch má ve vrstvě při povrchu Země větší hustotu než ve vyšších vrstvách.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85672" y="2435648"/>
            <a:ext cx="84248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Známe ze zeměpisu, že atmosférický tlak s nadmořskou výškou klesá.</a:t>
            </a: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85672" y="3375528"/>
            <a:ext cx="75612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Atmosféra nemá všude stejnou hustotu vzduchu</a:t>
            </a:r>
            <a:r>
              <a:rPr lang="cs-CZ" sz="2800" dirty="0" smtClean="0">
                <a:latin typeface="Calibri" pitchFamily="34" charset="0"/>
              </a:rPr>
              <a:t>.</a:t>
            </a:r>
          </a:p>
          <a:p>
            <a:r>
              <a:rPr lang="cs-CZ" sz="2800" dirty="0">
                <a:latin typeface="Calibri" pitchFamily="34" charset="0"/>
              </a:rPr>
              <a:t>Tlak vzduchu závisí: nadmořské výšce</a:t>
            </a:r>
          </a:p>
          <a:p>
            <a:r>
              <a:rPr lang="cs-CZ" sz="2800" dirty="0">
                <a:latin typeface="Calibri" pitchFamily="34" charset="0"/>
              </a:rPr>
              <a:t>             teplotě a hustotě vzduchu v daném místě  </a:t>
            </a:r>
          </a:p>
        </p:txBody>
      </p:sp>
      <p:sp>
        <p:nvSpPr>
          <p:cNvPr id="6" name="Obdélník 5"/>
          <p:cNvSpPr/>
          <p:nvPr/>
        </p:nvSpPr>
        <p:spPr>
          <a:xfrm>
            <a:off x="398192" y="4760523"/>
            <a:ext cx="77048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Z důvodu snazšího porovnávání výsledků různých měření byla zavedena průměrná hodnota u hladiny moře, tzv. </a:t>
            </a:r>
            <a:r>
              <a:rPr lang="cs-CZ" sz="2800" u="sng" dirty="0" smtClean="0">
                <a:latin typeface="Calibri" pitchFamily="34" charset="0"/>
              </a:rPr>
              <a:t>normální </a:t>
            </a:r>
            <a:r>
              <a:rPr lang="cs-CZ" sz="2800" u="sng" dirty="0">
                <a:latin typeface="Calibri" pitchFamily="34" charset="0"/>
              </a:rPr>
              <a:t>atmosférický tlak </a:t>
            </a:r>
            <a:endParaRPr lang="cs-CZ" sz="2800" dirty="0">
              <a:latin typeface="Calibri" pitchFamily="34" charset="0"/>
            </a:endParaRPr>
          </a:p>
          <a:p>
            <a:r>
              <a:rPr lang="cs-CZ" sz="2800" dirty="0">
                <a:latin typeface="Calibri" pitchFamily="34" charset="0"/>
              </a:rPr>
              <a:t>Přibližná hodnota – 1 </a:t>
            </a:r>
            <a:r>
              <a:rPr lang="cs-CZ" sz="2800" dirty="0" smtClean="0">
                <a:latin typeface="Calibri" pitchFamily="34" charset="0"/>
              </a:rPr>
              <a:t>013 hPa</a:t>
            </a:r>
            <a:r>
              <a:rPr lang="cs-CZ" sz="2800" dirty="0">
                <a:latin typeface="Calibri" pitchFamily="34" charset="0"/>
              </a:rPr>
              <a:t>.</a:t>
            </a: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158101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ovéPole 1"/>
          <p:cNvSpPr txBox="1">
            <a:spLocks noChangeArrowheads="1"/>
          </p:cNvSpPr>
          <p:nvPr/>
        </p:nvSpPr>
        <p:spPr bwMode="auto">
          <a:xfrm>
            <a:off x="827584" y="656109"/>
            <a:ext cx="777716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 dirty="0"/>
              <a:t>Přístroje pro měření atmosférického tlaku se nazývají - </a:t>
            </a:r>
            <a:r>
              <a:rPr lang="cs-CZ" sz="2400" u="sng" dirty="0"/>
              <a:t>barometry</a:t>
            </a:r>
          </a:p>
          <a:p>
            <a:r>
              <a:rPr lang="cs-CZ" sz="2800" dirty="0" smtClean="0">
                <a:solidFill>
                  <a:srgbClr val="C00000"/>
                </a:solidFill>
                <a:latin typeface="Calibri" pitchFamily="34" charset="0"/>
              </a:rPr>
              <a:t>Rtuťový </a:t>
            </a:r>
            <a:r>
              <a:rPr lang="cs-CZ" sz="2800" dirty="0">
                <a:solidFill>
                  <a:srgbClr val="C00000"/>
                </a:solidFill>
                <a:latin typeface="Calibri" pitchFamily="34" charset="0"/>
              </a:rPr>
              <a:t>tlakoměr – barometr</a:t>
            </a:r>
          </a:p>
          <a:p>
            <a:r>
              <a:rPr lang="cs-CZ" sz="2800" dirty="0">
                <a:latin typeface="Calibri" pitchFamily="34" charset="0"/>
              </a:rPr>
              <a:t>- používá se v laboratořích, je nesnadno přenosný</a:t>
            </a:r>
          </a:p>
        </p:txBody>
      </p:sp>
      <p:pic>
        <p:nvPicPr>
          <p:cNvPr id="19458" name="Picture 2" descr="http://www.mediset.cz/obrazky/prakticke_lekarstvi/omron/Tonometr_Mercuri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2363744"/>
            <a:ext cx="3519354" cy="400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827584" y="11529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395288" y="260350"/>
            <a:ext cx="849788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solidFill>
                  <a:srgbClr val="C00000"/>
                </a:solidFill>
                <a:latin typeface="Calibri" pitchFamily="34" charset="0"/>
              </a:rPr>
              <a:t>Aneroid</a:t>
            </a:r>
            <a:r>
              <a:rPr lang="cs-CZ" sz="2800" dirty="0">
                <a:latin typeface="Calibri" pitchFamily="34" charset="0"/>
              </a:rPr>
              <a:t> </a:t>
            </a:r>
          </a:p>
          <a:p>
            <a:r>
              <a:rPr lang="cs-CZ" sz="2800" dirty="0">
                <a:latin typeface="Calibri" pitchFamily="34" charset="0"/>
              </a:rPr>
              <a:t>je přístroj k měření atmosférického tlaku (tlaku vzduchu), ukazuje současný stav tlaku. Práce s aneroidem je oproti práci se rtuťovým tlakoměrem podstatně jednodušší, protože přístroj je menší, uzavřený (nehrozí únik rtuti) a odolnější (nehrozí rozbití skleněných částí).</a:t>
            </a:r>
          </a:p>
        </p:txBody>
      </p:sp>
      <p:pic>
        <p:nvPicPr>
          <p:cNvPr id="3074" name="Picture 2" descr="http://image.made-in-china.com/2f0j00DehEkoYMgLqW/Aneroid-Barome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959100"/>
            <a:ext cx="4392613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7226687" y="7568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oubor:Barograp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3024188"/>
            <a:ext cx="469265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323850" y="333375"/>
            <a:ext cx="82804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C00000"/>
                </a:solidFill>
                <a:latin typeface="Calibri" pitchFamily="34" charset="0"/>
              </a:rPr>
              <a:t>Barograf</a:t>
            </a:r>
          </a:p>
          <a:p>
            <a:r>
              <a:rPr lang="cs-CZ" sz="2800">
                <a:latin typeface="Calibri" pitchFamily="34" charset="0"/>
              </a:rPr>
              <a:t>je registrační barometr pro záznam časového průběhu atmosférického tlaku (tlaku vzduchu). Tím se liší od barometru a aneroidu, které ukazují jen aktuální hodnotu atmosférického tlaku. Barograf používaný v meteorologii má dobu záznamu obvykle pro jeden den.</a:t>
            </a:r>
          </a:p>
        </p:txBody>
      </p: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6443663" y="3573463"/>
            <a:ext cx="21605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Využití – např.</a:t>
            </a:r>
          </a:p>
          <a:p>
            <a:r>
              <a:rPr lang="cs-CZ" sz="2800">
                <a:latin typeface="Calibri" pitchFamily="34" charset="0"/>
              </a:rPr>
              <a:t> v letectví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949178" y="14870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32656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Pracuj v pracovním sešitě – str. 38</a:t>
            </a:r>
          </a:p>
          <a:p>
            <a:endParaRPr lang="cs-CZ" dirty="0"/>
          </a:p>
          <a:p>
            <a:r>
              <a:rPr lang="cs-CZ" dirty="0" err="1" smtClean="0"/>
              <a:t>cv</a:t>
            </a:r>
            <a:r>
              <a:rPr lang="cs-CZ" dirty="0" smtClean="0"/>
              <a:t>. 1 – opiš:    </a:t>
            </a:r>
            <a:r>
              <a:rPr lang="cs-CZ" dirty="0">
                <a:latin typeface="Calibri" pitchFamily="34" charset="0"/>
              </a:rPr>
              <a:t>h = </a:t>
            </a:r>
            <a:r>
              <a:rPr lang="cs-CZ" dirty="0" smtClean="0">
                <a:latin typeface="Calibri" pitchFamily="34" charset="0"/>
              </a:rPr>
              <a:t>75 cm = 0,75 </a:t>
            </a:r>
            <a:r>
              <a:rPr lang="cs-CZ" dirty="0">
                <a:latin typeface="Calibri" pitchFamily="34" charset="0"/>
              </a:rPr>
              <a:t>m</a:t>
            </a:r>
          </a:p>
          <a:p>
            <a:r>
              <a:rPr lang="cs-CZ" dirty="0" smtClean="0">
                <a:latin typeface="Calibri" pitchFamily="34" charset="0"/>
              </a:rPr>
              <a:t>                            </a:t>
            </a:r>
            <a:r>
              <a:rPr lang="el-GR" dirty="0" smtClean="0">
                <a:latin typeface="Calibri" pitchFamily="34" charset="0"/>
              </a:rPr>
              <a:t>ρ</a:t>
            </a:r>
            <a:r>
              <a:rPr lang="cs-CZ" dirty="0" smtClean="0">
                <a:latin typeface="Calibri" pitchFamily="34" charset="0"/>
              </a:rPr>
              <a:t> rtuti </a:t>
            </a:r>
            <a:r>
              <a:rPr lang="cs-CZ" dirty="0">
                <a:latin typeface="Calibri" pitchFamily="34" charset="0"/>
              </a:rPr>
              <a:t>= 13 </a:t>
            </a:r>
            <a:r>
              <a:rPr lang="cs-CZ" dirty="0" smtClean="0">
                <a:latin typeface="Calibri" pitchFamily="34" charset="0"/>
              </a:rPr>
              <a:t>600 kg/m³</a:t>
            </a:r>
          </a:p>
          <a:p>
            <a:r>
              <a:rPr lang="cs-CZ" dirty="0"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                           </a:t>
            </a:r>
            <a:r>
              <a:rPr lang="cs-CZ" u="sng" dirty="0" err="1" smtClean="0">
                <a:latin typeface="Calibri" pitchFamily="34" charset="0"/>
              </a:rPr>
              <a:t>ph</a:t>
            </a:r>
            <a:r>
              <a:rPr lang="cs-CZ" u="sng" dirty="0" smtClean="0">
                <a:latin typeface="Calibri" pitchFamily="34" charset="0"/>
              </a:rPr>
              <a:t> = ? Pa</a:t>
            </a:r>
            <a:endParaRPr lang="cs-CZ" u="sng" dirty="0"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                            </a:t>
            </a:r>
            <a:r>
              <a:rPr lang="cs-CZ" dirty="0" err="1" smtClean="0">
                <a:latin typeface="Calibri" pitchFamily="34" charset="0"/>
              </a:rPr>
              <a:t>ph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dirty="0">
                <a:latin typeface="Calibri" pitchFamily="34" charset="0"/>
              </a:rPr>
              <a:t>= h.</a:t>
            </a:r>
            <a:r>
              <a:rPr lang="el-GR" dirty="0">
                <a:latin typeface="Calibri" pitchFamily="34" charset="0"/>
              </a:rPr>
              <a:t>ρ</a:t>
            </a:r>
            <a:r>
              <a:rPr lang="cs-CZ" dirty="0">
                <a:latin typeface="Calibri" pitchFamily="34" charset="0"/>
              </a:rPr>
              <a:t>.g</a:t>
            </a:r>
          </a:p>
          <a:p>
            <a:r>
              <a:rPr lang="cs-CZ" dirty="0" smtClean="0">
                <a:latin typeface="Calibri" pitchFamily="34" charset="0"/>
              </a:rPr>
              <a:t>                            </a:t>
            </a:r>
            <a:r>
              <a:rPr lang="cs-CZ" dirty="0" err="1" smtClean="0">
                <a:latin typeface="Calibri" pitchFamily="34" charset="0"/>
              </a:rPr>
              <a:t>ph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dirty="0">
                <a:latin typeface="Calibri" pitchFamily="34" charset="0"/>
              </a:rPr>
              <a:t>= </a:t>
            </a:r>
            <a:r>
              <a:rPr lang="cs-CZ" dirty="0" smtClean="0">
                <a:latin typeface="Calibri" pitchFamily="34" charset="0"/>
              </a:rPr>
              <a:t>0,75 . 13 600 . 10</a:t>
            </a:r>
            <a:endParaRPr lang="cs-CZ" dirty="0"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                            </a:t>
            </a:r>
            <a:r>
              <a:rPr lang="cs-CZ" u="sng" dirty="0" err="1" smtClean="0">
                <a:latin typeface="Calibri" pitchFamily="34" charset="0"/>
              </a:rPr>
              <a:t>ph</a:t>
            </a:r>
            <a:r>
              <a:rPr lang="cs-CZ" u="sng" dirty="0" smtClean="0">
                <a:latin typeface="Calibri" pitchFamily="34" charset="0"/>
              </a:rPr>
              <a:t> </a:t>
            </a:r>
            <a:r>
              <a:rPr lang="cs-CZ" u="sng" dirty="0">
                <a:latin typeface="Calibri" pitchFamily="34" charset="0"/>
              </a:rPr>
              <a:t>= </a:t>
            </a:r>
            <a:r>
              <a:rPr lang="cs-CZ" u="sng" dirty="0" smtClean="0">
                <a:latin typeface="Calibri" pitchFamily="34" charset="0"/>
              </a:rPr>
              <a:t>101 200 Pa = 101 </a:t>
            </a:r>
            <a:r>
              <a:rPr lang="cs-CZ" u="sng" dirty="0" err="1" smtClean="0">
                <a:latin typeface="Calibri" pitchFamily="34" charset="0"/>
              </a:rPr>
              <a:t>kPa</a:t>
            </a:r>
            <a:endParaRPr lang="cs-CZ" u="sng" dirty="0" smtClean="0">
              <a:latin typeface="Calibri" pitchFamily="34" charset="0"/>
            </a:endParaRPr>
          </a:p>
          <a:p>
            <a:endParaRPr lang="cs-CZ" u="sng" dirty="0">
              <a:latin typeface="Calibri" pitchFamily="34" charset="0"/>
            </a:endParaRPr>
          </a:p>
          <a:p>
            <a:r>
              <a:rPr lang="cs-CZ" dirty="0" err="1" smtClean="0">
                <a:latin typeface="Calibri" pitchFamily="34" charset="0"/>
              </a:rPr>
              <a:t>cv</a:t>
            </a:r>
            <a:r>
              <a:rPr lang="cs-CZ" dirty="0" smtClean="0">
                <a:latin typeface="Calibri" pitchFamily="34" charset="0"/>
              </a:rPr>
              <a:t>. 2 – spoj správné dvojice, když nevíš, podívej se do prezentace</a:t>
            </a:r>
          </a:p>
          <a:p>
            <a:endParaRPr lang="cs-CZ" dirty="0" smtClean="0">
              <a:latin typeface="Calibri" pitchFamily="34" charset="0"/>
            </a:endParaRPr>
          </a:p>
          <a:p>
            <a:r>
              <a:rPr lang="cs-CZ" dirty="0" err="1" smtClean="0">
                <a:latin typeface="Calibri" pitchFamily="34" charset="0"/>
              </a:rPr>
              <a:t>cv</a:t>
            </a:r>
            <a:r>
              <a:rPr lang="cs-CZ" dirty="0" smtClean="0">
                <a:latin typeface="Calibri" pitchFamily="34" charset="0"/>
              </a:rPr>
              <a:t>. 3 – zkus správně doplnit </a:t>
            </a:r>
          </a:p>
          <a:p>
            <a:endParaRPr lang="cs-CZ" dirty="0"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Ke kontrole pošli ofocený pracovní list.</a:t>
            </a:r>
            <a:endParaRPr lang="cs-CZ" dirty="0">
              <a:latin typeface="Calibri" pitchFamily="34" charset="0"/>
            </a:endParaRPr>
          </a:p>
          <a:p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45345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3392488" y="404813"/>
            <a:ext cx="1295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rgbClr val="C00000"/>
                </a:solidFill>
                <a:latin typeface="Calibri" pitchFamily="34" charset="0"/>
              </a:rPr>
              <a:t>Plyny</a:t>
            </a:r>
          </a:p>
        </p:txBody>
      </p: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1331913" y="1177925"/>
            <a:ext cx="1871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stlačitelné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4687888" y="1177925"/>
            <a:ext cx="1871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rozpínavé</a:t>
            </a:r>
          </a:p>
        </p:txBody>
      </p:sp>
      <p:cxnSp>
        <p:nvCxnSpPr>
          <p:cNvPr id="6" name="Přímá spojnice se šipkou 5"/>
          <p:cNvCxnSpPr>
            <a:stCxn id="2" idx="2"/>
            <a:endCxn id="3" idx="0"/>
          </p:cNvCxnSpPr>
          <p:nvPr/>
        </p:nvCxnSpPr>
        <p:spPr>
          <a:xfrm flipH="1">
            <a:off x="2267744" y="927100"/>
            <a:ext cx="1772444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>
            <a:stCxn id="2" idx="2"/>
            <a:endCxn id="4" idx="0"/>
          </p:cNvCxnSpPr>
          <p:nvPr/>
        </p:nvCxnSpPr>
        <p:spPr>
          <a:xfrm>
            <a:off x="4040188" y="927100"/>
            <a:ext cx="1583531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971550" y="1844675"/>
            <a:ext cx="4824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- nemají vlastní tvar ani objem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985838" y="2368550"/>
            <a:ext cx="25781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- jsou tekuté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004888" y="2922588"/>
            <a:ext cx="7815262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částice plynů se neustále neuspořádaně pohybují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jsou od sebe hodně vzdáleny, proto se mohou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      stlačovat a rozpínat</a:t>
            </a:r>
          </a:p>
        </p:txBody>
      </p:sp>
      <p:pic>
        <p:nvPicPr>
          <p:cNvPr id="1026" name="Picture 2" descr="http://3pol.cz/img/pic/0/2012/01/hratky-s-plyny-obr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3950" y="4319588"/>
            <a:ext cx="4586288" cy="22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véPole 8"/>
          <p:cNvSpPr txBox="1"/>
          <p:nvPr/>
        </p:nvSpPr>
        <p:spPr>
          <a:xfrm>
            <a:off x="251520" y="26064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539750" y="333375"/>
            <a:ext cx="28797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C00000"/>
                </a:solidFill>
                <a:latin typeface="Calibri" pitchFamily="34" charset="0"/>
              </a:rPr>
              <a:t>Atmosférický tlak</a:t>
            </a:r>
          </a:p>
        </p:txBody>
      </p: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538163" y="915988"/>
            <a:ext cx="54721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Atmosféra – vzduchový obal Země</a:t>
            </a:r>
          </a:p>
        </p:txBody>
      </p:sp>
      <p:pic>
        <p:nvPicPr>
          <p:cNvPr id="2050" name="Picture 2" descr="http://vyuka.zsjarose.cz/data/swic/lessons/14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600200"/>
            <a:ext cx="4897437" cy="352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5459413" y="1447800"/>
            <a:ext cx="3313112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Dále: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vodní páry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částečky prachu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mikroorganismy</a:t>
            </a:r>
          </a:p>
        </p:txBody>
      </p:sp>
      <p:pic>
        <p:nvPicPr>
          <p:cNvPr id="2052" name="Picture 4" descr="http://www.oskole.sk/userfiles/image/fyzika/atmotlak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75313" y="3339803"/>
            <a:ext cx="2881312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95536" y="5733256"/>
            <a:ext cx="4824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Částice tvořící atmosféru jsou působením tíhové síly přitahovány k zemskému povrchu.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9388" y="-2307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635408" y="2708920"/>
            <a:ext cx="775301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2800" dirty="0" smtClean="0">
              <a:latin typeface="Calibri" pitchFamily="34" charset="0"/>
            </a:endParaRPr>
          </a:p>
          <a:p>
            <a:r>
              <a:rPr lang="cs-CZ" sz="2800" u="sng" dirty="0">
                <a:latin typeface="Calibri" pitchFamily="34" charset="0"/>
              </a:rPr>
              <a:t>C</a:t>
            </a:r>
            <a:r>
              <a:rPr lang="cs-CZ" sz="2800" u="sng" dirty="0" smtClean="0">
                <a:latin typeface="Calibri" pitchFamily="34" charset="0"/>
              </a:rPr>
              <a:t>o je to vakuum?</a:t>
            </a:r>
            <a:endParaRPr lang="cs-CZ" sz="2800" u="sng" dirty="0">
              <a:latin typeface="Calibri" pitchFamily="34" charset="0"/>
            </a:endParaRPr>
          </a:p>
          <a:p>
            <a:r>
              <a:rPr lang="cs-CZ" sz="2800" dirty="0" smtClean="0">
                <a:latin typeface="Calibri" pitchFamily="34" charset="0"/>
              </a:rPr>
              <a:t>Vakuum – je prostor, kde je tlak plynu mnohem nižší než tlak atmosférický – </a:t>
            </a:r>
            <a:r>
              <a:rPr lang="cs-CZ" sz="2800" u="sng" dirty="0" smtClean="0">
                <a:latin typeface="Calibri" pitchFamily="34" charset="0"/>
              </a:rPr>
              <a:t>vzduchoprázdný prostor</a:t>
            </a:r>
          </a:p>
          <a:p>
            <a:r>
              <a:rPr lang="cs-CZ" sz="2800" dirty="0" smtClean="0">
                <a:latin typeface="Calibri" pitchFamily="34" charset="0"/>
              </a:rPr>
              <a:t>Nejznámější experiment o důkazu vakua je pokus</a:t>
            </a:r>
          </a:p>
          <a:p>
            <a:r>
              <a:rPr lang="cs-CZ" sz="2800" dirty="0" smtClean="0">
                <a:latin typeface="Calibri" pitchFamily="34" charset="0"/>
              </a:rPr>
              <a:t>s magdeburskými koulemi.</a:t>
            </a:r>
          </a:p>
          <a:p>
            <a:endParaRPr lang="cs-CZ" sz="2800" dirty="0">
              <a:latin typeface="Calibri" pitchFamily="34" charset="0"/>
            </a:endParaRP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635408" y="222740"/>
            <a:ext cx="6983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alibri" pitchFamily="34" charset="0"/>
              </a:rPr>
              <a:t>atmosférický </a:t>
            </a:r>
            <a:r>
              <a:rPr lang="cs-CZ" sz="2800" dirty="0">
                <a:solidFill>
                  <a:srgbClr val="C00000"/>
                </a:solidFill>
                <a:latin typeface="Calibri" pitchFamily="34" charset="0"/>
              </a:rPr>
              <a:t>tlak - </a:t>
            </a:r>
            <a:r>
              <a:rPr lang="cs-CZ" sz="2800" dirty="0" err="1">
                <a:solidFill>
                  <a:srgbClr val="C00000"/>
                </a:solidFill>
                <a:latin typeface="Calibri" pitchFamily="34" charset="0"/>
              </a:rPr>
              <a:t>p</a:t>
            </a:r>
            <a:r>
              <a:rPr lang="cs-CZ" sz="1400" dirty="0" err="1">
                <a:solidFill>
                  <a:srgbClr val="C00000"/>
                </a:solidFill>
              </a:rPr>
              <a:t>a</a:t>
            </a:r>
            <a:endParaRPr lang="cs-CZ" sz="1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1043608" y="916712"/>
            <a:ext cx="1800225" cy="57943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200" dirty="0">
                <a:latin typeface="Calibri" pitchFamily="34" charset="0"/>
              </a:rPr>
              <a:t>F </a:t>
            </a:r>
            <a:r>
              <a:rPr lang="cs-CZ" sz="3200" dirty="0" smtClean="0">
                <a:latin typeface="Calibri" pitchFamily="34" charset="0"/>
              </a:rPr>
              <a:t>= </a:t>
            </a:r>
            <a:r>
              <a:rPr lang="cs-CZ" sz="3200" dirty="0" err="1" smtClean="0">
                <a:latin typeface="Calibri" pitchFamily="34" charset="0"/>
              </a:rPr>
              <a:t>p</a:t>
            </a:r>
            <a:r>
              <a:rPr lang="cs-CZ" sz="1400" dirty="0" err="1" smtClean="0"/>
              <a:t>a</a:t>
            </a:r>
            <a:r>
              <a:rPr lang="cs-CZ" sz="3200" dirty="0" smtClean="0">
                <a:latin typeface="Calibri" pitchFamily="34" charset="0"/>
              </a:rPr>
              <a:t> </a:t>
            </a:r>
            <a:r>
              <a:rPr lang="cs-CZ" sz="3200" dirty="0">
                <a:latin typeface="Calibri" pitchFamily="34" charset="0"/>
              </a:rPr>
              <a:t>. S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211960" y="98072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Jednotka – 1 Pa</a:t>
            </a:r>
            <a:endParaRPr lang="cs-CZ" dirty="0"/>
          </a:p>
        </p:txBody>
      </p: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665957" y="1699781"/>
            <a:ext cx="7362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Tlaková síla působí v atmosférickém vzduchu kolmo na libovolnou plochu.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508104" y="38170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nové učivo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4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ol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4" r="5795"/>
          <a:stretch>
            <a:fillRect/>
          </a:stretch>
        </p:blipFill>
        <p:spPr>
          <a:xfrm>
            <a:off x="5580112" y="229526"/>
            <a:ext cx="2519561" cy="19277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229526"/>
            <a:ext cx="4104456" cy="46445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cs-CZ" altLang="cs-CZ" sz="2000" dirty="0" smtClean="0"/>
              <a:t>Magdeburské  polokoule</a:t>
            </a:r>
            <a:endParaRPr lang="cs-CZ" altLang="cs-CZ" sz="2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2187041"/>
            <a:ext cx="8497192" cy="253810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1800" dirty="0" smtClean="0"/>
              <a:t>Otto von </a:t>
            </a:r>
            <a:r>
              <a:rPr lang="cs-CZ" altLang="cs-CZ" sz="1800" dirty="0" err="1" smtClean="0"/>
              <a:t>Guericke</a:t>
            </a:r>
            <a:r>
              <a:rPr lang="cs-CZ" altLang="cs-CZ" sz="1800" dirty="0" smtClean="0"/>
              <a:t>, starosta města Magdeburgu, v roce 1654 předvedl dramatický experiment, ve kterém ukázal sílu vakua a dokázal existenci atmosféry Země.</a:t>
            </a:r>
          </a:p>
          <a:p>
            <a:r>
              <a:rPr lang="cs-CZ" altLang="cs-CZ" sz="1800" dirty="0" err="1" smtClean="0"/>
              <a:t>Guericke</a:t>
            </a:r>
            <a:r>
              <a:rPr lang="cs-CZ" altLang="cs-CZ" sz="1800" dirty="0" smtClean="0"/>
              <a:t> spojil </a:t>
            </a:r>
            <a:r>
              <a:rPr lang="cs-CZ" altLang="cs-CZ" sz="1800" dirty="0" smtClean="0">
                <a:solidFill>
                  <a:srgbClr val="CC0000"/>
                </a:solidFill>
              </a:rPr>
              <a:t>dvě duté měděné polokoule</a:t>
            </a:r>
            <a:r>
              <a:rPr lang="cs-CZ" altLang="cs-CZ" sz="1800" dirty="0" smtClean="0"/>
              <a:t> s úchyty o průměru 51 cm (</a:t>
            </a:r>
            <a:r>
              <a:rPr lang="cs-CZ" altLang="cs-CZ" sz="1800" b="1" dirty="0" smtClean="0"/>
              <a:t>Magdeburské polokoule</a:t>
            </a:r>
            <a:r>
              <a:rPr lang="cs-CZ" altLang="cs-CZ" sz="1800" dirty="0" smtClean="0"/>
              <a:t>) a ze vzniklé dutiny </a:t>
            </a:r>
            <a:r>
              <a:rPr lang="cs-CZ" altLang="cs-CZ" sz="1800" dirty="0" smtClean="0">
                <a:solidFill>
                  <a:srgbClr val="CC0000"/>
                </a:solidFill>
              </a:rPr>
              <a:t>vypumpoval vzduch</a:t>
            </a:r>
            <a:r>
              <a:rPr lang="cs-CZ" altLang="cs-CZ" sz="1800" dirty="0" smtClean="0"/>
              <a:t>. 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Pak nechal zapřáhnout ke každé polokouli 4 páry koní a ukazoval, že ani 16 koní není schopno od sebe polokoule oddělit. Poté, co nechal do dutiny opět vniknout vzduch, se od sebe obě polokoule oddělily samovolně.</a:t>
            </a:r>
          </a:p>
          <a:p>
            <a:pPr>
              <a:lnSpc>
                <a:spcPct val="80000"/>
              </a:lnSpc>
            </a:pPr>
            <a:r>
              <a:rPr lang="cs-CZ" altLang="cs-CZ" sz="1800" dirty="0"/>
              <a:t>Prokázal, že obě polokoule nebyly k sobě pevně připoutány vzduchoprázdnem, ale že </a:t>
            </a:r>
            <a:r>
              <a:rPr lang="cs-CZ" altLang="cs-CZ" sz="1800" dirty="0">
                <a:solidFill>
                  <a:srgbClr val="CC0000"/>
                </a:solidFill>
              </a:rPr>
              <a:t>polokoule držel u sebe tlak okolního vzduchu</a:t>
            </a:r>
            <a:r>
              <a:rPr lang="cs-CZ" altLang="cs-CZ" sz="1800" dirty="0"/>
              <a:t>.</a:t>
            </a:r>
          </a:p>
          <a:p>
            <a:endParaRPr lang="cs-CZ" altLang="cs-CZ" sz="1800" dirty="0"/>
          </a:p>
        </p:txBody>
      </p:sp>
      <p:pic>
        <p:nvPicPr>
          <p:cNvPr id="6" name="Picture 7" descr="mag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8485" y="4754872"/>
            <a:ext cx="4608239" cy="194444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248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 animBg="1"/>
      <p:bldP spid="4" grpId="0"/>
      <p:bldP spid="5" grpId="0" build="p" bldLvl="3"/>
      <p:bldP spid="6" grpId="0" build="p" bldLvl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68313" y="836713"/>
            <a:ext cx="8229600" cy="129614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cs-CZ" dirty="0" smtClean="0"/>
              <a:t>Člověk zahrabaný pískem na pláži na sobě cítí tíhovou sílu písku</a:t>
            </a:r>
          </a:p>
          <a:p>
            <a:pPr>
              <a:lnSpc>
                <a:spcPct val="90000"/>
              </a:lnSpc>
            </a:pPr>
            <a:endParaRPr lang="cs-CZ" altLang="cs-CZ" dirty="0" smtClean="0"/>
          </a:p>
          <a:p>
            <a:pPr>
              <a:lnSpc>
                <a:spcPct val="90000"/>
              </a:lnSpc>
              <a:buFontTx/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FontTx/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FontTx/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</a:pPr>
            <a:r>
              <a:rPr lang="cs-CZ" altLang="cs-CZ" dirty="0" smtClean="0"/>
              <a:t>Nad  námi je </a:t>
            </a:r>
            <a:r>
              <a:rPr lang="cs-CZ" altLang="cs-CZ" dirty="0" smtClean="0">
                <a:solidFill>
                  <a:srgbClr val="CC0000"/>
                </a:solidFill>
              </a:rPr>
              <a:t>atmosféra, složená z atomů a molekul</a:t>
            </a:r>
            <a:r>
              <a:rPr lang="cs-CZ" altLang="cs-CZ" dirty="0" smtClean="0"/>
              <a:t>. Na všechny působí tíhová síla.</a:t>
            </a:r>
          </a:p>
          <a:p>
            <a:pPr>
              <a:lnSpc>
                <a:spcPct val="90000"/>
              </a:lnSpc>
            </a:pPr>
            <a:r>
              <a:rPr lang="cs-CZ" altLang="cs-CZ" dirty="0" smtClean="0"/>
              <a:t> Výsledkem tíhové síly je značný </a:t>
            </a:r>
            <a:r>
              <a:rPr lang="cs-CZ" altLang="cs-CZ" dirty="0" smtClean="0">
                <a:solidFill>
                  <a:srgbClr val="CC0000"/>
                </a:solidFill>
              </a:rPr>
              <a:t>tlak vzduchu</a:t>
            </a:r>
            <a:r>
              <a:rPr lang="cs-CZ" altLang="cs-CZ" dirty="0" smtClean="0"/>
              <a:t>  - působí na předměty i na nás</a:t>
            </a:r>
          </a:p>
          <a:p>
            <a:pPr>
              <a:lnSpc>
                <a:spcPct val="90000"/>
              </a:lnSpc>
            </a:pPr>
            <a:r>
              <a:rPr lang="cs-CZ" altLang="cs-CZ" dirty="0" smtClean="0"/>
              <a:t>Tento tlak nazýváme </a:t>
            </a:r>
            <a:r>
              <a:rPr lang="cs-CZ" altLang="cs-CZ" dirty="0" smtClean="0">
                <a:solidFill>
                  <a:srgbClr val="CC0000"/>
                </a:solidFill>
              </a:rPr>
              <a:t>atmosférický</a:t>
            </a:r>
            <a:r>
              <a:rPr lang="cs-CZ" altLang="cs-CZ" dirty="0" smtClean="0"/>
              <a:t>.</a:t>
            </a:r>
            <a:endParaRPr lang="cs-CZ" altLang="cs-CZ" dirty="0"/>
          </a:p>
        </p:txBody>
      </p:sp>
      <p:pic>
        <p:nvPicPr>
          <p:cNvPr id="3" name="Picture 5" descr="pis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712" y="1916832"/>
            <a:ext cx="4608513" cy="19526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9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/>
      <p:bldP spid="3" grpId="0" build="p" bldLvl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cs-CZ" altLang="cs-CZ" sz="4000" dirty="0" smtClean="0"/>
              <a:t>Proč si atmosférický tlak neuvědomujeme? </a:t>
            </a:r>
            <a:endParaRPr lang="cs-CZ" altLang="cs-CZ" sz="4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48375" y="1417638"/>
            <a:ext cx="8640762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 smtClean="0"/>
              <a:t>Tlaková síla atmosféry na povrch lidského těla je obrovská.</a:t>
            </a:r>
          </a:p>
          <a:p>
            <a:r>
              <a:rPr lang="cs-CZ" altLang="cs-CZ" dirty="0" smtClean="0"/>
              <a:t>Odhadneme-li obsah povrchu člověka na 1 m</a:t>
            </a:r>
            <a:r>
              <a:rPr lang="cs-CZ" altLang="cs-CZ" baseline="30000" dirty="0" smtClean="0"/>
              <a:t>2</a:t>
            </a:r>
            <a:r>
              <a:rPr lang="cs-CZ" altLang="cs-CZ" dirty="0" smtClean="0"/>
              <a:t>, je celková tlaková síla atmosféry        </a:t>
            </a:r>
            <a:r>
              <a:rPr lang="cs-CZ" altLang="cs-CZ" dirty="0" smtClean="0">
                <a:solidFill>
                  <a:srgbClr val="CC0000"/>
                </a:solidFill>
              </a:rPr>
              <a:t>100 000 N</a:t>
            </a:r>
            <a:r>
              <a:rPr lang="cs-CZ" altLang="cs-CZ" dirty="0" smtClean="0"/>
              <a:t>!</a:t>
            </a:r>
          </a:p>
          <a:p>
            <a:r>
              <a:rPr lang="cs-CZ" altLang="cs-CZ" dirty="0" smtClean="0">
                <a:solidFill>
                  <a:srgbClr val="CC0000"/>
                </a:solidFill>
              </a:rPr>
              <a:t>Stejně velký tlak je však i uvnitř lidského těla</a:t>
            </a:r>
            <a:r>
              <a:rPr lang="cs-CZ" altLang="cs-CZ" dirty="0" smtClean="0"/>
              <a:t>.</a:t>
            </a:r>
          </a:p>
          <a:p>
            <a:r>
              <a:rPr lang="cs-CZ" altLang="cs-CZ" dirty="0" smtClean="0"/>
              <a:t>Proto jsou síly působící na pokožku stejně velké, mají opačný směr, </a:t>
            </a:r>
            <a:r>
              <a:rPr lang="cs-CZ" altLang="cs-CZ" u="sng" dirty="0" smtClean="0">
                <a:solidFill>
                  <a:srgbClr val="CC0000"/>
                </a:solidFill>
              </a:rPr>
              <a:t>výslednice je tedy nulová</a:t>
            </a:r>
            <a:r>
              <a:rPr lang="cs-CZ" altLang="cs-CZ" dirty="0" smtClean="0">
                <a:solidFill>
                  <a:srgbClr val="CC0000"/>
                </a:solidFill>
              </a:rPr>
              <a:t>.</a:t>
            </a:r>
            <a:endParaRPr lang="cs-CZ" altLang="cs-CZ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3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40396" y="26051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altLang="cs-CZ" sz="4000" smtClean="0"/>
              <a:t>Kdy si přítomnost atmosférického tlaku uvědomujeme?</a:t>
            </a:r>
            <a:endParaRPr lang="cs-CZ" altLang="cs-CZ" sz="40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579296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cs-CZ" sz="2800" dirty="0" smtClean="0"/>
              <a:t>Jedeme-li autem dlouho </a:t>
            </a:r>
            <a:r>
              <a:rPr lang="cs-CZ" altLang="cs-CZ" sz="2800" dirty="0" smtClean="0">
                <a:solidFill>
                  <a:srgbClr val="CC0000"/>
                </a:solidFill>
              </a:rPr>
              <a:t>do kopce nebo z kopce</a:t>
            </a:r>
            <a:r>
              <a:rPr lang="cs-CZ" altLang="cs-CZ" sz="2800" dirty="0" smtClean="0"/>
              <a:t>, cítíme </a:t>
            </a:r>
            <a:r>
              <a:rPr lang="cs-CZ" altLang="cs-CZ" sz="2800" dirty="0" smtClean="0">
                <a:solidFill>
                  <a:srgbClr val="CC0000"/>
                </a:solidFill>
              </a:rPr>
              <a:t>tlak v uších</a:t>
            </a:r>
            <a:r>
              <a:rPr lang="cs-CZ" altLang="cs-CZ" sz="2800" dirty="0" smtClean="0"/>
              <a:t> a něco nás nutí polykat.</a:t>
            </a:r>
          </a:p>
          <a:p>
            <a:pPr>
              <a:lnSpc>
                <a:spcPct val="90000"/>
              </a:lnSpc>
            </a:pPr>
            <a:r>
              <a:rPr lang="cs-CZ" altLang="cs-CZ" sz="2800" dirty="0" smtClean="0"/>
              <a:t>To něco je převažující </a:t>
            </a:r>
            <a:r>
              <a:rPr lang="cs-CZ" altLang="cs-CZ" sz="2800" dirty="0" smtClean="0">
                <a:solidFill>
                  <a:srgbClr val="CC0000"/>
                </a:solidFill>
              </a:rPr>
              <a:t>tlaková síla</a:t>
            </a:r>
            <a:r>
              <a:rPr lang="cs-CZ" altLang="cs-CZ" sz="2800" dirty="0" smtClean="0"/>
              <a:t> zevnitř nebo zvenku.</a:t>
            </a:r>
          </a:p>
          <a:p>
            <a:pPr>
              <a:lnSpc>
                <a:spcPct val="90000"/>
              </a:lnSpc>
            </a:pPr>
            <a:r>
              <a:rPr lang="cs-CZ" altLang="cs-CZ" sz="2800" dirty="0" smtClean="0"/>
              <a:t>Polykáním obě síly vyrovnáváme.</a:t>
            </a:r>
          </a:p>
          <a:p>
            <a:pPr>
              <a:lnSpc>
                <a:spcPct val="90000"/>
              </a:lnSpc>
            </a:pPr>
            <a:endParaRPr lang="cs-CZ" altLang="cs-CZ" sz="2800" dirty="0" smtClean="0"/>
          </a:p>
          <a:p>
            <a:pPr>
              <a:lnSpc>
                <a:spcPct val="90000"/>
              </a:lnSpc>
            </a:pPr>
            <a:r>
              <a:rPr lang="cs-CZ" altLang="cs-CZ" sz="2800" dirty="0" smtClean="0"/>
              <a:t>Další příklady!</a:t>
            </a:r>
          </a:p>
          <a:p>
            <a:pPr>
              <a:lnSpc>
                <a:spcPct val="90000"/>
              </a:lnSpc>
            </a:pPr>
            <a:r>
              <a:rPr lang="cs-CZ" altLang="cs-CZ" sz="2800" dirty="0" smtClean="0"/>
              <a:t>Změny tlaku při jízdě ve výtahu, </a:t>
            </a:r>
          </a:p>
          <a:p>
            <a:pPr>
              <a:lnSpc>
                <a:spcPct val="90000"/>
              </a:lnSpc>
            </a:pPr>
            <a:r>
              <a:rPr lang="cs-CZ" altLang="cs-CZ" sz="2800" dirty="0" smtClean="0"/>
              <a:t>při přistávání letadla,..</a:t>
            </a:r>
            <a:endParaRPr lang="cs-CZ" altLang="cs-CZ" sz="2800" dirty="0"/>
          </a:p>
        </p:txBody>
      </p:sp>
      <p:pic>
        <p:nvPicPr>
          <p:cNvPr id="4" name="Picture 4" descr="letadl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7346" y="3863181"/>
            <a:ext cx="2152650" cy="17145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491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  <p:bldP spid="4" grpId="0" build="p" bldLvl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684213" y="333375"/>
            <a:ext cx="8135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Horní vrstvy atmosféry působí v gravitačním poli Země tlakovou silou na dolní vrstvy atmosféry.</a:t>
            </a:r>
          </a:p>
        </p:txBody>
      </p: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571575" y="1382475"/>
            <a:ext cx="4752528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Calibri" pitchFamily="34" charset="0"/>
              </a:rPr>
              <a:t>Pokus – sklenice vody, </a:t>
            </a:r>
            <a:r>
              <a:rPr lang="cs-CZ" dirty="0" smtClean="0">
                <a:latin typeface="Calibri" pitchFamily="34" charset="0"/>
              </a:rPr>
              <a:t>papír</a:t>
            </a:r>
          </a:p>
          <a:p>
            <a:r>
              <a:rPr lang="cs-CZ" dirty="0"/>
              <a:t>Naplňte sklenici vodou až po okraj a položte na ni papír. Papír přidržte rukou a sklenici obraťte dnem vzhůru. Co nastane, když papír pustíte?</a:t>
            </a:r>
          </a:p>
          <a:p>
            <a:endParaRPr lang="cs-CZ" sz="2800" dirty="0">
              <a:latin typeface="Calibri" pitchFamily="34" charset="0"/>
            </a:endParaRPr>
          </a:p>
        </p:txBody>
      </p:sp>
      <p:pic>
        <p:nvPicPr>
          <p:cNvPr id="4" name="Picture 2" descr="http://www.astrohk.cz/experiment/tlak_vzduchu3_img_2838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6136" y="1289751"/>
            <a:ext cx="2488258" cy="335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Přímá spojnice se šipkou 4"/>
          <p:cNvCxnSpPr/>
          <p:nvPr/>
        </p:nvCxnSpPr>
        <p:spPr>
          <a:xfrm flipV="1">
            <a:off x="6804248" y="2996952"/>
            <a:ext cx="0" cy="88265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6876256" y="3325455"/>
            <a:ext cx="50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solidFill>
                  <a:srgbClr val="C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8" name="Obdélník 7"/>
          <p:cNvSpPr/>
          <p:nvPr/>
        </p:nvSpPr>
        <p:spPr>
          <a:xfrm>
            <a:off x="552183" y="292673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400" dirty="0">
                <a:hlinkClick r:id="rId3"/>
              </a:rPr>
              <a:t>https://www.youtube.com/watch?v=J6yjMy39Yn4</a:t>
            </a:r>
            <a:endParaRPr lang="cs-CZ" sz="1400" dirty="0"/>
          </a:p>
        </p:txBody>
      </p:sp>
      <p:sp>
        <p:nvSpPr>
          <p:cNvPr id="9" name="Obdélník 8"/>
          <p:cNvSpPr/>
          <p:nvPr/>
        </p:nvSpPr>
        <p:spPr>
          <a:xfrm>
            <a:off x="461828" y="3387927"/>
            <a:ext cx="49742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Calibri" pitchFamily="34" charset="0"/>
              </a:rPr>
              <a:t>Papír přilne ke sklenici</a:t>
            </a:r>
          </a:p>
          <a:p>
            <a:r>
              <a:rPr lang="cs-CZ" dirty="0" smtClean="0">
                <a:latin typeface="Calibri" pitchFamily="34" charset="0"/>
              </a:rPr>
              <a:t>tlaková </a:t>
            </a:r>
            <a:r>
              <a:rPr lang="cs-CZ" dirty="0">
                <a:latin typeface="Calibri" pitchFamily="34" charset="0"/>
              </a:rPr>
              <a:t>síla vzduchu F je větší než gravitační síla </a:t>
            </a:r>
            <a:r>
              <a:rPr lang="cs-CZ" dirty="0" err="1" smtClean="0">
                <a:latin typeface="Calibri" pitchFamily="34" charset="0"/>
              </a:rPr>
              <a:t>Fg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dirty="0">
                <a:latin typeface="Calibri" pitchFamily="34" charset="0"/>
              </a:rPr>
              <a:t>působící na vodu ve sklenici.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52183" y="4638778"/>
            <a:ext cx="4235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Vyzkoušejte, ale raději nad umyvadlem.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578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741</Words>
  <Application>Microsoft Office PowerPoint</Application>
  <PresentationFormat>Předvádění na obrazovce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Mechanické vlastnosti plynů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Mechanické vlastnosti plynů</dc:title>
  <dc:creator>Uzivatel</dc:creator>
  <cp:lastModifiedBy>Martykánová Jiřina</cp:lastModifiedBy>
  <cp:revision>38</cp:revision>
  <dcterms:created xsi:type="dcterms:W3CDTF">2013-04-07T14:20:33Z</dcterms:created>
  <dcterms:modified xsi:type="dcterms:W3CDTF">2020-05-04T05:45:35Z</dcterms:modified>
</cp:coreProperties>
</file>