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80" r:id="rId3"/>
    <p:sldId id="257" r:id="rId4"/>
    <p:sldId id="281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7099D-0C6A-4764-ADF3-08DDCDDCCA55}" type="datetimeFigureOut">
              <a:rPr lang="cs-CZ" smtClean="0"/>
              <a:pPr/>
              <a:t>24.05.2020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8D6F7-4CF9-4194-9DDC-BE44DDEC03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59632" y="404664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/>
              <a:t>Vlastnosti plynů </a:t>
            </a:r>
            <a:r>
              <a:rPr lang="cs-CZ" sz="4400" dirty="0" smtClean="0"/>
              <a:t>– opakování</a:t>
            </a:r>
          </a:p>
          <a:p>
            <a:r>
              <a:rPr lang="cs-CZ" sz="4400" dirty="0" smtClean="0"/>
              <a:t>                   7. třída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8933" y="2448182"/>
            <a:ext cx="3816424" cy="37444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Přímá spojovací šipka 28"/>
          <p:cNvCxnSpPr/>
          <p:nvPr/>
        </p:nvCxnSpPr>
        <p:spPr>
          <a:xfrm>
            <a:off x="2968971" y="2559259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600" b="1" dirty="0" smtClean="0"/>
              <a:t>Vlastnosti plynů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51520" y="980728"/>
            <a:ext cx="864096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Molekuly plynu se neustále neuspořádaně pohybují, </a:t>
            </a:r>
            <a:br>
              <a:rPr lang="cs-CZ" sz="2400" b="1" dirty="0" smtClean="0"/>
            </a:br>
            <a:r>
              <a:rPr lang="cs-CZ" sz="2400" b="1" dirty="0" smtClean="0"/>
              <a:t>jejich vzájemné vzdálenosti nejsou stálé.</a:t>
            </a:r>
            <a:endParaRPr lang="cs-CZ" sz="2400" b="1" dirty="0"/>
          </a:p>
        </p:txBody>
      </p:sp>
      <p:sp>
        <p:nvSpPr>
          <p:cNvPr id="5" name="Elipsa 4"/>
          <p:cNvSpPr/>
          <p:nvPr/>
        </p:nvSpPr>
        <p:spPr>
          <a:xfrm>
            <a:off x="323528" y="2636912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Elipsa 5"/>
          <p:cNvSpPr/>
          <p:nvPr/>
        </p:nvSpPr>
        <p:spPr>
          <a:xfrm>
            <a:off x="683568" y="3429000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1331640" y="242088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Elipsa 8"/>
          <p:cNvSpPr/>
          <p:nvPr/>
        </p:nvSpPr>
        <p:spPr>
          <a:xfrm>
            <a:off x="2843808" y="2348880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2483768" y="2996952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1835696" y="2708920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467544" y="422108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1187624" y="386104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3059832" y="328498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2051720" y="364502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1763688" y="436510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Elipsa 16"/>
          <p:cNvSpPr/>
          <p:nvPr/>
        </p:nvSpPr>
        <p:spPr>
          <a:xfrm>
            <a:off x="2267744" y="3933056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Elipsa 17"/>
          <p:cNvSpPr/>
          <p:nvPr/>
        </p:nvSpPr>
        <p:spPr>
          <a:xfrm>
            <a:off x="3203848" y="400506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Elipsa 18"/>
          <p:cNvSpPr/>
          <p:nvPr/>
        </p:nvSpPr>
        <p:spPr>
          <a:xfrm>
            <a:off x="2699792" y="4149080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Elipsa 19"/>
          <p:cNvSpPr/>
          <p:nvPr/>
        </p:nvSpPr>
        <p:spPr>
          <a:xfrm>
            <a:off x="971600" y="278092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Elipsa 20"/>
          <p:cNvSpPr/>
          <p:nvPr/>
        </p:nvSpPr>
        <p:spPr>
          <a:xfrm>
            <a:off x="1475656" y="314096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Elipsa 21"/>
          <p:cNvSpPr/>
          <p:nvPr/>
        </p:nvSpPr>
        <p:spPr>
          <a:xfrm>
            <a:off x="3419872" y="292494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3707904" y="3573016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3707904" y="220486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Elipsa 24"/>
          <p:cNvSpPr/>
          <p:nvPr/>
        </p:nvSpPr>
        <p:spPr>
          <a:xfrm>
            <a:off x="2411760" y="242088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Elipsa 25"/>
          <p:cNvSpPr/>
          <p:nvPr/>
        </p:nvSpPr>
        <p:spPr>
          <a:xfrm>
            <a:off x="539552" y="220486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Elipsa 26"/>
          <p:cNvSpPr/>
          <p:nvPr/>
        </p:nvSpPr>
        <p:spPr>
          <a:xfrm>
            <a:off x="3491880" y="4509120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Přímá spojovací šipka 35"/>
          <p:cNvCxnSpPr/>
          <p:nvPr/>
        </p:nvCxnSpPr>
        <p:spPr>
          <a:xfrm flipH="1">
            <a:off x="1979712" y="306896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Přímá spojovací šipka 36"/>
          <p:cNvCxnSpPr/>
          <p:nvPr/>
        </p:nvCxnSpPr>
        <p:spPr>
          <a:xfrm>
            <a:off x="3183751" y="3501008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Přímá spojovací šipka 37"/>
          <p:cNvCxnSpPr/>
          <p:nvPr/>
        </p:nvCxnSpPr>
        <p:spPr>
          <a:xfrm flipV="1">
            <a:off x="3617407" y="2867962"/>
            <a:ext cx="430472" cy="1214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Přímá spojovací šipka 38"/>
          <p:cNvCxnSpPr/>
          <p:nvPr/>
        </p:nvCxnSpPr>
        <p:spPr>
          <a:xfrm flipV="1">
            <a:off x="1535946" y="2333808"/>
            <a:ext cx="360040" cy="144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Přímá spojovací šipka 39"/>
          <p:cNvCxnSpPr>
            <a:stCxn id="21" idx="5"/>
          </p:cNvCxnSpPr>
          <p:nvPr/>
        </p:nvCxnSpPr>
        <p:spPr>
          <a:xfrm>
            <a:off x="1660044" y="3325356"/>
            <a:ext cx="217531" cy="3313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Přímá spojovací šipka 43"/>
          <p:cNvCxnSpPr/>
          <p:nvPr/>
        </p:nvCxnSpPr>
        <p:spPr>
          <a:xfrm flipH="1" flipV="1">
            <a:off x="3441560" y="3361174"/>
            <a:ext cx="284819" cy="2537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šipka 44"/>
          <p:cNvCxnSpPr/>
          <p:nvPr/>
        </p:nvCxnSpPr>
        <p:spPr>
          <a:xfrm flipH="1">
            <a:off x="1743389" y="3817599"/>
            <a:ext cx="341758" cy="2469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Přímá spojovací šipka 45"/>
          <p:cNvCxnSpPr/>
          <p:nvPr/>
        </p:nvCxnSpPr>
        <p:spPr>
          <a:xfrm flipH="1" flipV="1">
            <a:off x="2379894" y="3440760"/>
            <a:ext cx="11614" cy="4881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Přímá spojovací šipka 47"/>
          <p:cNvCxnSpPr/>
          <p:nvPr/>
        </p:nvCxnSpPr>
        <p:spPr>
          <a:xfrm>
            <a:off x="3838584" y="2410829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šipka 48"/>
          <p:cNvCxnSpPr/>
          <p:nvPr/>
        </p:nvCxnSpPr>
        <p:spPr>
          <a:xfrm flipV="1">
            <a:off x="678264" y="4309942"/>
            <a:ext cx="405392" cy="208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Přímá spojovací šipka 49"/>
          <p:cNvCxnSpPr/>
          <p:nvPr/>
        </p:nvCxnSpPr>
        <p:spPr>
          <a:xfrm>
            <a:off x="666654" y="2414179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Přímá spojovací šipka 53"/>
          <p:cNvCxnSpPr>
            <a:stCxn id="27" idx="7"/>
          </p:cNvCxnSpPr>
          <p:nvPr/>
        </p:nvCxnSpPr>
        <p:spPr>
          <a:xfrm flipV="1">
            <a:off x="3676268" y="4260501"/>
            <a:ext cx="307903" cy="2802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Přímá spojovací šipka 54"/>
          <p:cNvCxnSpPr/>
          <p:nvPr/>
        </p:nvCxnSpPr>
        <p:spPr>
          <a:xfrm flipH="1">
            <a:off x="3275856" y="5301208"/>
            <a:ext cx="307273" cy="1005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Přímá spojovací šipka 58"/>
          <p:cNvCxnSpPr/>
          <p:nvPr/>
        </p:nvCxnSpPr>
        <p:spPr>
          <a:xfrm flipV="1">
            <a:off x="1100295" y="2171317"/>
            <a:ext cx="155858" cy="6070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Přímá spojovací šipka 59"/>
          <p:cNvCxnSpPr/>
          <p:nvPr/>
        </p:nvCxnSpPr>
        <p:spPr>
          <a:xfrm>
            <a:off x="3326118" y="4214508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Přímá spojovací šipka 61"/>
          <p:cNvCxnSpPr/>
          <p:nvPr/>
        </p:nvCxnSpPr>
        <p:spPr>
          <a:xfrm>
            <a:off x="515930" y="2790991"/>
            <a:ext cx="277890" cy="1481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Přímá spojovací šipka 62"/>
          <p:cNvCxnSpPr/>
          <p:nvPr/>
        </p:nvCxnSpPr>
        <p:spPr>
          <a:xfrm flipH="1">
            <a:off x="323528" y="3573016"/>
            <a:ext cx="353182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Přímá spojovací šipka 66"/>
          <p:cNvCxnSpPr>
            <a:stCxn id="13" idx="0"/>
          </p:cNvCxnSpPr>
          <p:nvPr/>
        </p:nvCxnSpPr>
        <p:spPr>
          <a:xfrm flipH="1" flipV="1">
            <a:off x="1266092" y="3376246"/>
            <a:ext cx="29544" cy="4848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Přímá spojovací šipka 69"/>
          <p:cNvCxnSpPr/>
          <p:nvPr/>
        </p:nvCxnSpPr>
        <p:spPr>
          <a:xfrm flipH="1">
            <a:off x="2185516" y="2588350"/>
            <a:ext cx="247974" cy="2151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Přímá spojovací šipka 71"/>
          <p:cNvCxnSpPr/>
          <p:nvPr/>
        </p:nvCxnSpPr>
        <p:spPr>
          <a:xfrm flipV="1">
            <a:off x="1981313" y="2250831"/>
            <a:ext cx="179082" cy="4631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Přímá spojovací šipka 73"/>
          <p:cNvCxnSpPr/>
          <p:nvPr/>
        </p:nvCxnSpPr>
        <p:spPr>
          <a:xfrm flipV="1">
            <a:off x="1979525" y="4335864"/>
            <a:ext cx="341644" cy="1205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TextovéPole 77"/>
          <p:cNvSpPr txBox="1"/>
          <p:nvPr/>
        </p:nvSpPr>
        <p:spPr>
          <a:xfrm>
            <a:off x="4355976" y="2060848"/>
            <a:ext cx="4530030" cy="5107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Vzájemně se srážejí.</a:t>
            </a:r>
            <a:endParaRPr lang="cs-CZ" sz="2400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4355976" y="2996952"/>
            <a:ext cx="4530030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Narážejí také do stěny nádoby.</a:t>
            </a:r>
            <a:endParaRPr lang="cs-CZ" sz="2400" dirty="0"/>
          </a:p>
        </p:txBody>
      </p:sp>
      <p:sp>
        <p:nvSpPr>
          <p:cNvPr id="81" name="TextovéPole 80"/>
          <p:cNvSpPr txBox="1"/>
          <p:nvPr/>
        </p:nvSpPr>
        <p:spPr>
          <a:xfrm>
            <a:off x="4355976" y="5301208"/>
            <a:ext cx="4530030" cy="132802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Pokud je v okolí jiný plyn dojde postupně k promíchání obou plynů – difúze.</a:t>
            </a:r>
            <a:endParaRPr lang="cs-CZ" sz="2400" dirty="0"/>
          </a:p>
        </p:txBody>
      </p:sp>
      <p:sp>
        <p:nvSpPr>
          <p:cNvPr id="82" name="TextovéPole 81"/>
          <p:cNvSpPr txBox="1"/>
          <p:nvPr/>
        </p:nvSpPr>
        <p:spPr>
          <a:xfrm>
            <a:off x="4355976" y="3933056"/>
            <a:ext cx="4530030" cy="91940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Zahříváním se jejich rychlost zvětšuje.</a:t>
            </a:r>
            <a:endParaRPr lang="cs-CZ" sz="2400" dirty="0"/>
          </a:p>
        </p:txBody>
      </p:sp>
      <p:sp>
        <p:nvSpPr>
          <p:cNvPr id="85" name="Elipsa 84"/>
          <p:cNvSpPr/>
          <p:nvPr/>
        </p:nvSpPr>
        <p:spPr>
          <a:xfrm>
            <a:off x="899592" y="4653136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Elipsa 85"/>
          <p:cNvSpPr/>
          <p:nvPr/>
        </p:nvSpPr>
        <p:spPr>
          <a:xfrm>
            <a:off x="611560" y="5373216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Elipsa 86"/>
          <p:cNvSpPr/>
          <p:nvPr/>
        </p:nvSpPr>
        <p:spPr>
          <a:xfrm>
            <a:off x="1115616" y="4941168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Elipsa 87"/>
          <p:cNvSpPr/>
          <p:nvPr/>
        </p:nvSpPr>
        <p:spPr>
          <a:xfrm>
            <a:off x="2051720" y="5013176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Elipsa 88"/>
          <p:cNvSpPr/>
          <p:nvPr/>
        </p:nvSpPr>
        <p:spPr>
          <a:xfrm>
            <a:off x="1547664" y="5445224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Elipsa 89"/>
          <p:cNvSpPr/>
          <p:nvPr/>
        </p:nvSpPr>
        <p:spPr>
          <a:xfrm>
            <a:off x="3563888" y="5157192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1" name="Elipsa 90"/>
          <p:cNvSpPr/>
          <p:nvPr/>
        </p:nvSpPr>
        <p:spPr>
          <a:xfrm>
            <a:off x="2339752" y="5517232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3" name="Přímá spojovací šipka 92"/>
          <p:cNvCxnSpPr/>
          <p:nvPr/>
        </p:nvCxnSpPr>
        <p:spPr>
          <a:xfrm flipH="1">
            <a:off x="591261" y="4825711"/>
            <a:ext cx="341758" cy="2469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Přímá spojovací šipka 93"/>
          <p:cNvCxnSpPr/>
          <p:nvPr/>
        </p:nvCxnSpPr>
        <p:spPr>
          <a:xfrm flipV="1">
            <a:off x="1259632" y="4509120"/>
            <a:ext cx="164268" cy="4278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5" name="Přímá spojovací šipka 94"/>
          <p:cNvCxnSpPr>
            <a:stCxn id="91" idx="7"/>
          </p:cNvCxnSpPr>
          <p:nvPr/>
        </p:nvCxnSpPr>
        <p:spPr>
          <a:xfrm flipV="1">
            <a:off x="2524140" y="5268613"/>
            <a:ext cx="307903" cy="2802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Přímá spojovací šipka 95"/>
          <p:cNvCxnSpPr/>
          <p:nvPr/>
        </p:nvCxnSpPr>
        <p:spPr>
          <a:xfrm flipH="1">
            <a:off x="1256236" y="5597619"/>
            <a:ext cx="307273" cy="1005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7" name="Přímá spojovací šipka 96"/>
          <p:cNvCxnSpPr/>
          <p:nvPr/>
        </p:nvCxnSpPr>
        <p:spPr>
          <a:xfrm>
            <a:off x="2173990" y="5222620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8" name="Přímá spojovací šipka 97"/>
          <p:cNvCxnSpPr/>
          <p:nvPr/>
        </p:nvCxnSpPr>
        <p:spPr>
          <a:xfrm flipV="1">
            <a:off x="827397" y="5343976"/>
            <a:ext cx="341644" cy="1205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Přímá spojovací šipka 98"/>
          <p:cNvCxnSpPr/>
          <p:nvPr/>
        </p:nvCxnSpPr>
        <p:spPr>
          <a:xfrm flipH="1">
            <a:off x="2771800" y="4365104"/>
            <a:ext cx="19242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1" grpId="0" animBg="1"/>
      <p:bldP spid="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3600" b="1" dirty="0" smtClean="0"/>
              <a:t>Vlastnosti plynů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51520" y="980728"/>
            <a:ext cx="864096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Plyn vyplní vždy celý objem nádoby. Plyny jsou stlačitelné a tekuté. Rozpínavost i tlak plynu jsou důsledkem pohybu molekul.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620792" y="5829169"/>
            <a:ext cx="7271688" cy="48811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cs-CZ" sz="2400" dirty="0" smtClean="0"/>
              <a:t>Mají mnohem menší hustotu než kapalné a pevné látky.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1520" y="4869160"/>
            <a:ext cx="4104456" cy="5107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Vyplní vždy celý objem nádoby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51520" y="3789040"/>
            <a:ext cx="2160240" cy="51077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Jsou stlačitelné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985736" y="4869160"/>
            <a:ext cx="3888432" cy="5107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Dají se přelévat (jsou tekuté)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835696" y="2924944"/>
            <a:ext cx="7050310" cy="5107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Jejich působení na stěnu nádoby popisujeme tlakem</a:t>
            </a:r>
            <a:endParaRPr lang="cs-CZ" sz="24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6300192" y="3789040"/>
            <a:ext cx="2151856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Jsou rozpínavé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51520" y="2060848"/>
            <a:ext cx="864096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Základní vlastnosti plynů jsou: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 animBg="1"/>
      <p:bldP spid="19" grpId="0" animBg="1"/>
      <p:bldP spid="23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12" descr="Převody jednotek tlaku Převeď"/>
          <p:cNvSpPr>
            <a:spLocks noChangeAspect="1" noChangeArrowheads="1"/>
          </p:cNvSpPr>
          <p:nvPr/>
        </p:nvSpPr>
        <p:spPr bwMode="auto">
          <a:xfrm>
            <a:off x="1979712" y="76470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6" name="Obrázek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78" y="804147"/>
            <a:ext cx="3639468" cy="1460656"/>
          </a:xfrm>
          <a:prstGeom prst="rect">
            <a:avLst/>
          </a:prstGeom>
        </p:spPr>
      </p:pic>
      <p:sp>
        <p:nvSpPr>
          <p:cNvPr id="17" name="TextovéPole 16"/>
          <p:cNvSpPr txBox="1"/>
          <p:nvPr/>
        </p:nvSpPr>
        <p:spPr>
          <a:xfrm>
            <a:off x="611560" y="1886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Zopakuj si převody jednotek: 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463456" y="188640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 </a:t>
            </a:r>
            <a:r>
              <a:rPr lang="cs-CZ" dirty="0" err="1" smtClean="0"/>
              <a:t>MPa</a:t>
            </a:r>
            <a:r>
              <a:rPr lang="cs-CZ" dirty="0" smtClean="0"/>
              <a:t> = 1 000 </a:t>
            </a:r>
            <a:r>
              <a:rPr lang="cs-CZ" dirty="0" err="1" smtClean="0"/>
              <a:t>kPa</a:t>
            </a:r>
            <a:r>
              <a:rPr lang="cs-CZ" dirty="0" smtClean="0"/>
              <a:t> = 10 000 hPa = 1 000 000 Pa</a:t>
            </a:r>
          </a:p>
          <a:p>
            <a:r>
              <a:rPr lang="cs-CZ" dirty="0" smtClean="0"/>
              <a:t>1 </a:t>
            </a:r>
            <a:r>
              <a:rPr lang="cs-CZ" dirty="0" err="1" smtClean="0"/>
              <a:t>kPa</a:t>
            </a:r>
            <a:r>
              <a:rPr lang="cs-CZ" dirty="0" smtClean="0"/>
              <a:t> = 10 hPa = 1 000 Pa</a:t>
            </a:r>
          </a:p>
          <a:p>
            <a:r>
              <a:rPr lang="cs-CZ" dirty="0" smtClean="0"/>
              <a:t>1 hPa = 100 Pa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83568" y="285293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Úkol – PS – str. 43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83568" y="3573016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Cv</a:t>
            </a:r>
            <a:r>
              <a:rPr lang="cs-CZ" dirty="0" smtClean="0"/>
              <a:t>. 1 – než začneš pracovat zopakuj si vlastnosti plynů v prezentaci</a:t>
            </a:r>
          </a:p>
          <a:p>
            <a:r>
              <a:rPr lang="cs-CZ" dirty="0"/>
              <a:t> </a:t>
            </a:r>
            <a:r>
              <a:rPr lang="cs-CZ" dirty="0" smtClean="0"/>
              <a:t>            do prvního sloupečku doplň  ano – ne</a:t>
            </a:r>
          </a:p>
          <a:p>
            <a:r>
              <a:rPr lang="cs-CZ" dirty="0"/>
              <a:t> </a:t>
            </a:r>
            <a:r>
              <a:rPr lang="cs-CZ" dirty="0" smtClean="0"/>
              <a:t>            pokud napíšeš ne, do druhého sloupce napiš správnou odpověď</a:t>
            </a:r>
          </a:p>
          <a:p>
            <a:endParaRPr lang="cs-CZ" dirty="0"/>
          </a:p>
          <a:p>
            <a:r>
              <a:rPr lang="cs-CZ" dirty="0" err="1" smtClean="0"/>
              <a:t>Cv</a:t>
            </a:r>
            <a:r>
              <a:rPr lang="cs-CZ" dirty="0" smtClean="0"/>
              <a:t>. 2 – zopakuj si převody jednotek</a:t>
            </a:r>
          </a:p>
          <a:p>
            <a:r>
              <a:rPr lang="cs-CZ" dirty="0"/>
              <a:t> </a:t>
            </a:r>
            <a:r>
              <a:rPr lang="cs-CZ" dirty="0" smtClean="0"/>
              <a:t>            Normální atmosférický tlak má hodnotu </a:t>
            </a:r>
            <a:r>
              <a:rPr lang="cs-CZ" b="1" dirty="0" smtClean="0"/>
              <a:t>1 013 hPa – 101 300 Pa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</a:t>
            </a:r>
            <a:r>
              <a:rPr lang="cs-CZ" dirty="0" smtClean="0"/>
              <a:t>Správně si převeď jednotky, hodnoty pod normálním tlakem – podtlak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hodnoty nad normálním tlakem – přetlak</a:t>
            </a:r>
          </a:p>
          <a:p>
            <a:r>
              <a:rPr lang="cs-CZ" dirty="0" err="1" smtClean="0"/>
              <a:t>cv</a:t>
            </a:r>
            <a:r>
              <a:rPr lang="cs-CZ" dirty="0" smtClean="0"/>
              <a:t>. 3 – uveď aspoň </a:t>
            </a:r>
            <a:r>
              <a:rPr lang="cs-CZ" smtClean="0"/>
              <a:t>dva příklady - zapiš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76820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233</Words>
  <Application>Microsoft Office PowerPoint</Application>
  <PresentationFormat>Předvádění na obrazovce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Prezentace aplikace PowerPoint</vt:lpstr>
      <vt:lpstr>Vlastnosti plynů</vt:lpstr>
      <vt:lpstr>Vlastnosti plynů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Tom</dc:creator>
  <cp:lastModifiedBy>Martykánová Jiřina</cp:lastModifiedBy>
  <cp:revision>122</cp:revision>
  <dcterms:created xsi:type="dcterms:W3CDTF">2012-01-30T16:05:08Z</dcterms:created>
  <dcterms:modified xsi:type="dcterms:W3CDTF">2020-05-24T13:53:57Z</dcterms:modified>
</cp:coreProperties>
</file>