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D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58" y="7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1/21/2024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03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1/21/2024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06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1/21/2024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49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1/21/2024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75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1/21/2024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16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1/21/2024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937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1/21/2024</a:t>
            </a:fld>
            <a:endParaRPr lang="en-US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351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1/21/2024</a:t>
            </a:fld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682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1/21/2024</a:t>
            </a:fld>
            <a:endParaRPr lang="en-US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070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1/21/2024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638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1/21/2024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038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D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1/21/2024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228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ermat.cz/" TargetMode="External"/><Relationship Id="rId2" Type="http://schemas.openxmlformats.org/officeDocument/2006/relationships/hyperlink" Target="https://www.prihlaskynastredni.cz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HeUsdQGPm4" TargetMode="External"/><Relationship Id="rId2" Type="http://schemas.openxmlformats.org/officeDocument/2006/relationships/hyperlink" Target="https://dipsy.cz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Q4YjKGuO3T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io.cz/online-test-zdarma" TargetMode="External"/><Relationship Id="rId2" Type="http://schemas.openxmlformats.org/officeDocument/2006/relationships/hyperlink" Target="https://tau.cermat.cz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nsp.cz/" TargetMode="External"/><Relationship Id="rId13" Type="http://schemas.openxmlformats.org/officeDocument/2006/relationships/hyperlink" Target="https://www.vyberskoly.cz/" TargetMode="External"/><Relationship Id="rId3" Type="http://schemas.openxmlformats.org/officeDocument/2006/relationships/hyperlink" Target="https://pruvodcekarierou.zkola.cz/dotaznik-profesnich-zajmu/" TargetMode="External"/><Relationship Id="rId7" Type="http://schemas.openxmlformats.org/officeDocument/2006/relationships/hyperlink" Target="https://www.prace.cz/encyklopedie-profesi/" TargetMode="External"/><Relationship Id="rId12" Type="http://schemas.openxmlformats.org/officeDocument/2006/relationships/hyperlink" Target="https://www.zkola.cz/kam-na-skolu-ve-zlinskem-kraji/" TargetMode="External"/><Relationship Id="rId2" Type="http://schemas.openxmlformats.org/officeDocument/2006/relationships/hyperlink" Target="https://www.emiero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estmojeplus.cz/" TargetMode="External"/><Relationship Id="rId11" Type="http://schemas.openxmlformats.org/officeDocument/2006/relationships/hyperlink" Target="https://burzaskol.zkola.cz/kalendar-dnu-otevrenych-dveri/" TargetMode="External"/><Relationship Id="rId5" Type="http://schemas.openxmlformats.org/officeDocument/2006/relationships/hyperlink" Target="https://www.16personalities.com/" TargetMode="External"/><Relationship Id="rId10" Type="http://schemas.openxmlformats.org/officeDocument/2006/relationships/hyperlink" Target="http://www.infoabsolvent.cz/" TargetMode="External"/><Relationship Id="rId4" Type="http://schemas.openxmlformats.org/officeDocument/2006/relationships/hyperlink" Target="https://www.infoabsolvent.cz/Profitest" TargetMode="External"/><Relationship Id="rId9" Type="http://schemas.openxmlformats.org/officeDocument/2006/relationships/hyperlink" Target="https://karierko.cz/profese/" TargetMode="External"/><Relationship Id="rId14" Type="http://schemas.openxmlformats.org/officeDocument/2006/relationships/hyperlink" Target="http://www.atlasskolstv&#237;.c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75063" y="1803405"/>
            <a:ext cx="10546080" cy="1825096"/>
          </a:xfrm>
        </p:spPr>
        <p:txBody>
          <a:bodyPr/>
          <a:lstStyle/>
          <a:p>
            <a:r>
              <a:rPr lang="cs-CZ" b="1" dirty="0" smtClean="0"/>
              <a:t>Přijímací řízení 2024/2025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453538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1598951" y="1383494"/>
            <a:ext cx="9144000" cy="1655762"/>
          </a:xfrm>
        </p:spPr>
        <p:txBody>
          <a:bodyPr>
            <a:normAutofit/>
          </a:bodyPr>
          <a:lstStyle/>
          <a:p>
            <a:r>
              <a:rPr lang="cs-CZ" sz="4800" dirty="0" smtClean="0"/>
              <a:t>Děkuji za pozornost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7861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 smtClean="0"/>
              <a:t>Důležité termíny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3200" dirty="0"/>
              <a:t>Zveřejnění kritérií pro přijetí na SŠ do 31. 1. 2024</a:t>
            </a:r>
          </a:p>
          <a:p>
            <a:pPr marL="0" indent="0">
              <a:buNone/>
            </a:pPr>
            <a:endParaRPr lang="cs-CZ" sz="3200" dirty="0"/>
          </a:p>
          <a:p>
            <a:r>
              <a:rPr lang="cs-CZ" sz="3200" dirty="0" smtClean="0"/>
              <a:t>Podání přihlášky od 1. 2. 2024 do 20. 2. 2024</a:t>
            </a:r>
          </a:p>
          <a:p>
            <a:r>
              <a:rPr lang="cs-CZ" sz="3200" dirty="0" smtClean="0"/>
              <a:t>Jednotná přijímací zkouška na víceletá gymnázia</a:t>
            </a:r>
          </a:p>
          <a:p>
            <a:pPr marL="0" indent="0">
              <a:buNone/>
            </a:pPr>
            <a:r>
              <a:rPr lang="cs-CZ" sz="3200" dirty="0"/>
              <a:t>	</a:t>
            </a:r>
            <a:r>
              <a:rPr lang="cs-CZ" sz="3200" dirty="0" smtClean="0"/>
              <a:t>			</a:t>
            </a:r>
            <a:r>
              <a:rPr lang="cs-CZ" sz="3200" dirty="0" smtClean="0"/>
              <a:t>12.  </a:t>
            </a:r>
            <a:r>
              <a:rPr lang="cs-CZ" sz="3200" dirty="0" smtClean="0"/>
              <a:t>4.  2024    a  </a:t>
            </a:r>
            <a:r>
              <a:rPr lang="cs-CZ" sz="3200" dirty="0" smtClean="0"/>
              <a:t>15. </a:t>
            </a:r>
            <a:r>
              <a:rPr lang="cs-CZ" sz="3200" dirty="0" smtClean="0"/>
              <a:t>4. 2024</a:t>
            </a:r>
          </a:p>
          <a:p>
            <a:r>
              <a:rPr lang="cs-CZ" sz="3200" dirty="0" smtClean="0"/>
              <a:t>Výsledky 15. </a:t>
            </a:r>
            <a:r>
              <a:rPr lang="cs-CZ" sz="3200" dirty="0" smtClean="0"/>
              <a:t>května</a:t>
            </a:r>
          </a:p>
          <a:p>
            <a:r>
              <a:rPr lang="cs-CZ" sz="3200" dirty="0" smtClean="0">
                <a:hlinkClick r:id="rId2"/>
              </a:rPr>
              <a:t>Přihlášky na střední</a:t>
            </a:r>
            <a:endParaRPr lang="cs-CZ" sz="3200" dirty="0" smtClean="0"/>
          </a:p>
          <a:p>
            <a:r>
              <a:rPr lang="cs-CZ" sz="3200" dirty="0" err="1" smtClean="0">
                <a:hlinkClick r:id="rId3"/>
              </a:rPr>
              <a:t>Cermat</a:t>
            </a: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229782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 smtClean="0"/>
              <a:t>První kolo přijímacího řízení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2185852"/>
            <a:ext cx="10820400" cy="4024125"/>
          </a:xfrm>
        </p:spPr>
        <p:txBody>
          <a:bodyPr>
            <a:normAutofit/>
          </a:bodyPr>
          <a:lstStyle/>
          <a:p>
            <a:r>
              <a:rPr lang="cs-CZ" sz="3200" dirty="0" smtClean="0"/>
              <a:t>Do 20. 2. 2024 se podávají přihlášky </a:t>
            </a:r>
          </a:p>
          <a:p>
            <a:pPr marL="0" indent="0">
              <a:buNone/>
            </a:pPr>
            <a:r>
              <a:rPr lang="cs-CZ" sz="3200" dirty="0"/>
              <a:t>	</a:t>
            </a:r>
            <a:r>
              <a:rPr lang="cs-CZ" sz="3200" dirty="0" smtClean="0"/>
              <a:t>				až </a:t>
            </a:r>
            <a:r>
              <a:rPr lang="cs-CZ" sz="3200" dirty="0" smtClean="0"/>
              <a:t>do tří oborů </a:t>
            </a:r>
            <a:r>
              <a:rPr lang="cs-CZ" sz="3200" dirty="0" smtClean="0"/>
              <a:t>vzdělávání.</a:t>
            </a:r>
          </a:p>
          <a:p>
            <a:pPr marL="0" indent="0">
              <a:buNone/>
            </a:pPr>
            <a:r>
              <a:rPr lang="cs-CZ" sz="3200" dirty="0" smtClean="0">
                <a:hlinkClick r:id="rId2"/>
              </a:rPr>
              <a:t>DIPSY</a:t>
            </a:r>
            <a:endParaRPr lang="cs-CZ" sz="3200" dirty="0" smtClean="0"/>
          </a:p>
          <a:p>
            <a:pPr marL="0" indent="0">
              <a:buNone/>
            </a:pPr>
            <a:endParaRPr lang="cs-CZ" sz="3200" dirty="0"/>
          </a:p>
          <a:p>
            <a:r>
              <a:rPr lang="cs-CZ" sz="3200" dirty="0" smtClean="0"/>
              <a:t>Pořadí na přihlášce určuje prioritu </a:t>
            </a:r>
          </a:p>
          <a:p>
            <a:pPr marL="0" indent="0">
              <a:buNone/>
            </a:pPr>
            <a:r>
              <a:rPr lang="cs-CZ" sz="3200" dirty="0"/>
              <a:t>	</a:t>
            </a:r>
            <a:r>
              <a:rPr lang="cs-CZ" sz="3200" dirty="0" smtClean="0"/>
              <a:t>					volby oboru - školy. </a:t>
            </a:r>
            <a:endParaRPr lang="cs-CZ" sz="3200" dirty="0" smtClean="0"/>
          </a:p>
          <a:p>
            <a:pPr marL="0" indent="0">
              <a:buNone/>
            </a:pPr>
            <a:r>
              <a:rPr lang="cs-CZ" sz="3200" dirty="0" smtClean="0">
                <a:hlinkClick r:id="rId3"/>
              </a:rPr>
              <a:t>Algoritmizace</a:t>
            </a:r>
            <a:endParaRPr lang="cs-CZ" sz="3200" dirty="0" smtClean="0"/>
          </a:p>
          <a:p>
            <a:pPr marL="0" indent="0">
              <a:buNone/>
            </a:pP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69589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679269"/>
            <a:ext cx="10820400" cy="5756365"/>
          </a:xfrm>
        </p:spPr>
        <p:txBody>
          <a:bodyPr>
            <a:normAutofit/>
          </a:bodyPr>
          <a:lstStyle/>
          <a:p>
            <a:r>
              <a:rPr lang="cs-CZ" sz="3200" dirty="0"/>
              <a:t>Podat přihlášky bude možné:</a:t>
            </a:r>
          </a:p>
          <a:p>
            <a:pPr marL="0" indent="0">
              <a:buNone/>
            </a:pPr>
            <a:r>
              <a:rPr lang="cs-CZ" sz="3200" dirty="0"/>
              <a:t> </a:t>
            </a:r>
            <a:r>
              <a:rPr lang="cs-CZ" sz="3200" dirty="0" smtClean="0"/>
              <a:t>	1</a:t>
            </a:r>
            <a:r>
              <a:rPr lang="cs-CZ" sz="3200" dirty="0"/>
              <a:t>. </a:t>
            </a:r>
            <a:r>
              <a:rPr lang="cs-CZ" sz="3200" dirty="0" smtClean="0"/>
              <a:t>elektronicky </a:t>
            </a:r>
            <a:r>
              <a:rPr lang="cs-CZ" sz="3200" dirty="0"/>
              <a:t>s ověřením prostřednictvím Identity </a:t>
            </a:r>
            <a:r>
              <a:rPr lang="cs-CZ" sz="3200" dirty="0" smtClean="0"/>
              <a:t>občana</a:t>
            </a:r>
          </a:p>
          <a:p>
            <a:pPr marL="0" indent="0">
              <a:buNone/>
            </a:pPr>
            <a:r>
              <a:rPr lang="cs-CZ" sz="3200" dirty="0" smtClean="0"/>
              <a:t> – pozvánka ke zkouškám přijde elektronicky, po vyhodnocení testů uvidíte v systému výsledky</a:t>
            </a:r>
          </a:p>
          <a:p>
            <a:pPr marL="0" indent="0">
              <a:buNone/>
            </a:pPr>
            <a:endParaRPr lang="cs-CZ" sz="3200" dirty="0" smtClean="0"/>
          </a:p>
          <a:p>
            <a:pPr marL="0" indent="0">
              <a:buNone/>
            </a:pPr>
            <a:r>
              <a:rPr lang="cs-CZ" sz="3200" dirty="0"/>
              <a:t>	</a:t>
            </a:r>
            <a:r>
              <a:rPr lang="cs-CZ" sz="3200" dirty="0" smtClean="0"/>
              <a:t>2. </a:t>
            </a:r>
            <a:r>
              <a:rPr lang="cs-CZ" sz="3200" dirty="0" smtClean="0"/>
              <a:t>hybridně – elektronicky + papírově</a:t>
            </a:r>
            <a:endParaRPr lang="cs-CZ" sz="3200" dirty="0" smtClean="0"/>
          </a:p>
          <a:p>
            <a:pPr marL="0" indent="0">
              <a:buNone/>
            </a:pPr>
            <a:r>
              <a:rPr lang="cs-CZ" sz="3200" dirty="0"/>
              <a:t>– pozvánka ke zkouškám </a:t>
            </a:r>
            <a:r>
              <a:rPr lang="cs-CZ" sz="3200" dirty="0" smtClean="0"/>
              <a:t>přijde doporučeně poštou</a:t>
            </a:r>
          </a:p>
          <a:p>
            <a:pPr marL="0" indent="0">
              <a:buNone/>
            </a:pPr>
            <a:r>
              <a:rPr lang="cs-CZ" sz="3200" dirty="0" smtClean="0">
                <a:hlinkClick r:id="rId2"/>
              </a:rPr>
              <a:t>Video</a:t>
            </a:r>
            <a:endParaRPr lang="cs-CZ" sz="3200" dirty="0" smtClean="0"/>
          </a:p>
          <a:p>
            <a:pPr marL="0" indent="0">
              <a:buNone/>
            </a:pPr>
            <a:r>
              <a:rPr lang="cs-CZ" sz="3200" dirty="0" smtClean="0"/>
              <a:t>	3. </a:t>
            </a:r>
            <a:r>
              <a:rPr lang="cs-CZ" sz="3200" dirty="0" err="1" smtClean="0"/>
              <a:t>listinně</a:t>
            </a:r>
            <a:r>
              <a:rPr lang="cs-CZ" sz="3200" dirty="0" smtClean="0"/>
              <a:t> </a:t>
            </a:r>
            <a:r>
              <a:rPr lang="cs-CZ" sz="3200" dirty="0" smtClean="0"/>
              <a:t>na tiskopisu</a:t>
            </a:r>
          </a:p>
          <a:p>
            <a:pPr marL="0" indent="0">
              <a:buNone/>
            </a:pPr>
            <a:r>
              <a:rPr lang="cs-CZ" sz="3200" dirty="0"/>
              <a:t>– pozvánka ke zkouškám přijde doporučeně poštou</a:t>
            </a:r>
          </a:p>
          <a:p>
            <a:pPr marL="0" indent="0">
              <a:buNone/>
            </a:pPr>
            <a:endParaRPr lang="cs-CZ" sz="3200" dirty="0"/>
          </a:p>
          <a:p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319538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Maturitní obory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3200" dirty="0" smtClean="0"/>
              <a:t>Žáci skládají jednotnou přijímací zkoušku z češtiny a z matematiky</a:t>
            </a:r>
            <a:r>
              <a:rPr lang="cs-CZ" sz="3200" dirty="0" smtClean="0"/>
              <a:t>.</a:t>
            </a:r>
          </a:p>
          <a:p>
            <a:r>
              <a:rPr lang="cs-CZ" sz="3200" dirty="0" smtClean="0">
                <a:hlinkClick r:id="rId2"/>
              </a:rPr>
              <a:t>Trénuj A Uč se</a:t>
            </a:r>
            <a:endParaRPr lang="cs-CZ" sz="3200" dirty="0" smtClean="0"/>
          </a:p>
          <a:p>
            <a:r>
              <a:rPr lang="cs-CZ" sz="3200" dirty="0" err="1" smtClean="0">
                <a:hlinkClick r:id="rId3"/>
              </a:rPr>
              <a:t>Scio</a:t>
            </a:r>
            <a:r>
              <a:rPr lang="cs-CZ" sz="3200" dirty="0" smtClean="0">
                <a:hlinkClick r:id="rId3"/>
              </a:rPr>
              <a:t> - online test zdarma - 30 minut</a:t>
            </a:r>
            <a:endParaRPr lang="cs-CZ" sz="3200" dirty="0" smtClean="0"/>
          </a:p>
          <a:p>
            <a:r>
              <a:rPr lang="cs-CZ" sz="3200" dirty="0" smtClean="0"/>
              <a:t>Všichni žáci budou dělat dvě zkoušky </a:t>
            </a:r>
            <a:r>
              <a:rPr lang="cs-CZ" dirty="0" smtClean="0"/>
              <a:t>(i pokud podáváte přihlášku jen na jeden takový obor).</a:t>
            </a:r>
          </a:p>
          <a:p>
            <a:r>
              <a:rPr lang="cs-CZ" sz="3200" dirty="0" smtClean="0"/>
              <a:t>Do přijímacího řízení se zahrnuje úspěšnější test.</a:t>
            </a:r>
          </a:p>
          <a:p>
            <a:endParaRPr lang="cs-CZ" dirty="0" smtClean="0"/>
          </a:p>
          <a:p>
            <a:r>
              <a:rPr lang="cs-CZ" sz="2800" dirty="0" smtClean="0"/>
              <a:t>Kde a kdy se bude zkouška konat oznámí ředitelé škol v systému nebo dopisem.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301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Výsledky příjímacího řízení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Výsledky budou pro všechny typy oborů zveřejněny ve stejnou </a:t>
            </a:r>
            <a:r>
              <a:rPr lang="cs-CZ" sz="3200" dirty="0" smtClean="0"/>
              <a:t>dobu – 15. května. </a:t>
            </a:r>
            <a:endParaRPr lang="cs-CZ" sz="3200" dirty="0" smtClean="0"/>
          </a:p>
          <a:p>
            <a:endParaRPr lang="cs-CZ" sz="3200" dirty="0"/>
          </a:p>
          <a:p>
            <a:r>
              <a:rPr lang="cs-CZ" sz="3200" dirty="0" smtClean="0"/>
              <a:t>Sytém přiřadí podle výsledků přijímacího řízení žáka ke konkrétnímu oboru podle pořadí, které si určil.</a:t>
            </a:r>
          </a:p>
          <a:p>
            <a:pPr marL="0" indent="0">
              <a:buNone/>
            </a:pPr>
            <a:endParaRPr lang="cs-CZ" sz="3200" dirty="0" smtClean="0"/>
          </a:p>
          <a:p>
            <a:r>
              <a:rPr lang="cs-CZ" sz="3200" dirty="0" smtClean="0"/>
              <a:t>Žák bude mít možnost </a:t>
            </a:r>
            <a:r>
              <a:rPr lang="cs-CZ" sz="3200" u="sng" dirty="0" smtClean="0"/>
              <a:t>vzdát se svého místa </a:t>
            </a:r>
            <a:r>
              <a:rPr lang="cs-CZ" sz="3200" dirty="0" smtClean="0"/>
              <a:t>a zúčastnit se druhého kola přijímacího řízení.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7839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Druhé kolo přijímacího řízení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sz="3200" dirty="0"/>
          </a:p>
          <a:p>
            <a:r>
              <a:rPr lang="cs-CZ" sz="3200" dirty="0" smtClean="0"/>
              <a:t>SŠ budou vyhlašovat do </a:t>
            </a:r>
            <a:r>
              <a:rPr lang="cs-CZ" sz="3200" dirty="0" smtClean="0"/>
              <a:t>19. </a:t>
            </a:r>
            <a:r>
              <a:rPr lang="cs-CZ" sz="3200" dirty="0" smtClean="0"/>
              <a:t>5. 2024</a:t>
            </a:r>
          </a:p>
          <a:p>
            <a:r>
              <a:rPr lang="cs-CZ" sz="3200" dirty="0" smtClean="0"/>
              <a:t>Podávat se budou přihlášky až do tří oborů</a:t>
            </a:r>
          </a:p>
          <a:p>
            <a:pPr marL="0" indent="0">
              <a:buNone/>
            </a:pPr>
            <a:r>
              <a:rPr lang="cs-CZ" sz="3200" dirty="0" smtClean="0"/>
              <a:t> do 24. 5. 2024</a:t>
            </a:r>
          </a:p>
          <a:p>
            <a:r>
              <a:rPr lang="cs-CZ" sz="3200" dirty="0" smtClean="0"/>
              <a:t>Termín přijímacích zkoušek  od 8. 6. 2024 do 12. 6. 2024</a:t>
            </a:r>
          </a:p>
          <a:p>
            <a:r>
              <a:rPr lang="cs-CZ" sz="3200" dirty="0" smtClean="0"/>
              <a:t>Povinně </a:t>
            </a:r>
            <a:r>
              <a:rPr lang="cs-CZ" sz="3200" dirty="0"/>
              <a:t>budou brány výsledky JPZ prvního kola.</a:t>
            </a:r>
          </a:p>
          <a:p>
            <a:r>
              <a:rPr lang="cs-CZ" sz="3200" b="1" dirty="0"/>
              <a:t>Uchazeč, který nekonal JPZ, nesmí ve druhém kole podat přihlášku do maturitního oboru!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96514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Další kola přijímacího řízení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 smtClean="0"/>
              <a:t>Třetí a další kola přijímacího řízení jsou v kompetenci ředitelů SŠ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74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3112" y="0"/>
            <a:ext cx="10515600" cy="1325563"/>
          </a:xfrm>
        </p:spPr>
        <p:txBody>
          <a:bodyPr/>
          <a:lstStyle/>
          <a:p>
            <a:pPr algn="ctr"/>
            <a:r>
              <a:rPr lang="cs-CZ" b="1" dirty="0" smtClean="0"/>
              <a:t>Odkazy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899410"/>
            <a:ext cx="10515600" cy="527755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 smtClean="0">
                <a:hlinkClick r:id="rId2"/>
              </a:rPr>
              <a:t>-  </a:t>
            </a:r>
            <a:r>
              <a:rPr lang="cs-CZ" dirty="0" err="1" smtClean="0">
                <a:hlinkClick r:id="rId2"/>
              </a:rPr>
              <a:t>Emiero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- </a:t>
            </a:r>
            <a:r>
              <a:rPr lang="cs-CZ" dirty="0" smtClean="0"/>
              <a:t> </a:t>
            </a:r>
            <a:r>
              <a:rPr lang="cs-CZ" dirty="0" smtClean="0">
                <a:hlinkClick r:id="rId3"/>
              </a:rPr>
              <a:t>Dotazník profesních zájmů</a:t>
            </a:r>
            <a:endParaRPr lang="cs-CZ" dirty="0" smtClean="0"/>
          </a:p>
          <a:p>
            <a:pPr>
              <a:buFontTx/>
              <a:buChar char="-"/>
            </a:pPr>
            <a:r>
              <a:rPr lang="cs-CZ" dirty="0" err="1" smtClean="0">
                <a:hlinkClick r:id="rId4"/>
              </a:rPr>
              <a:t>Profitest</a:t>
            </a:r>
            <a:endParaRPr lang="cs-CZ" dirty="0" smtClean="0"/>
          </a:p>
          <a:p>
            <a:pPr>
              <a:buFontTx/>
              <a:buChar char="-"/>
            </a:pPr>
            <a:r>
              <a:rPr lang="cs-CZ" dirty="0" smtClean="0">
                <a:hlinkClick r:id="rId5"/>
              </a:rPr>
              <a:t>Test osobnosti</a:t>
            </a:r>
            <a:endParaRPr lang="cs-CZ" dirty="0" smtClean="0"/>
          </a:p>
          <a:p>
            <a:pPr>
              <a:buFontTx/>
              <a:buChar char="-"/>
            </a:pPr>
            <a:r>
              <a:rPr lang="cs-CZ" dirty="0" smtClean="0">
                <a:hlinkClick r:id="rId6"/>
              </a:rPr>
              <a:t>Test silných stránek - SCIO</a:t>
            </a:r>
            <a:endParaRPr lang="cs-CZ" dirty="0" smtClean="0"/>
          </a:p>
          <a:p>
            <a:pPr>
              <a:buFontTx/>
              <a:buChar char="-"/>
            </a:pPr>
            <a:endParaRPr lang="cs-CZ" dirty="0"/>
          </a:p>
          <a:p>
            <a:r>
              <a:rPr lang="cs-CZ" dirty="0" smtClean="0">
                <a:hlinkClick r:id="rId7"/>
              </a:rPr>
              <a:t>Encyklopedie profesí</a:t>
            </a:r>
            <a:endParaRPr lang="cs-CZ" dirty="0" smtClean="0"/>
          </a:p>
          <a:p>
            <a:r>
              <a:rPr lang="cs-CZ" dirty="0" smtClean="0">
                <a:hlinkClick r:id="rId8"/>
              </a:rPr>
              <a:t>Národní soustava povolání</a:t>
            </a:r>
            <a:endParaRPr lang="cs-CZ" dirty="0" smtClean="0"/>
          </a:p>
          <a:p>
            <a:r>
              <a:rPr lang="cs-CZ" dirty="0" err="1" smtClean="0">
                <a:hlinkClick r:id="rId9"/>
              </a:rPr>
              <a:t>Kariérko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- </a:t>
            </a:r>
            <a:r>
              <a:rPr lang="cs-CZ" dirty="0" err="1" smtClean="0">
                <a:hlinkClick r:id="rId10"/>
              </a:rPr>
              <a:t>Info</a:t>
            </a:r>
            <a:r>
              <a:rPr lang="cs-CZ" dirty="0" smtClean="0">
                <a:hlinkClick r:id="rId10"/>
              </a:rPr>
              <a:t> absolvent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- </a:t>
            </a:r>
            <a:r>
              <a:rPr lang="cs-CZ" dirty="0" smtClean="0">
                <a:hlinkClick r:id="rId11"/>
              </a:rPr>
              <a:t>Dny otevřených dveří = DOD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- </a:t>
            </a:r>
            <a:r>
              <a:rPr lang="pl-PL" dirty="0" smtClean="0">
                <a:hlinkClick r:id="rId12"/>
              </a:rPr>
              <a:t>Kam na školu ve Zlínském  kraji</a:t>
            </a:r>
            <a:r>
              <a:rPr lang="pl-PL" dirty="0" smtClean="0"/>
              <a:t> / </a:t>
            </a:r>
            <a:r>
              <a:rPr lang="cs-CZ" dirty="0" smtClean="0">
                <a:hlinkClick r:id="rId13"/>
              </a:rPr>
              <a:t>- Výběr školy - jižní Morava</a:t>
            </a:r>
            <a:r>
              <a:rPr lang="cs-CZ" dirty="0" smtClean="0"/>
              <a:t> / - </a:t>
            </a:r>
            <a:r>
              <a:rPr lang="cs-CZ" dirty="0" smtClean="0">
                <a:hlinkClick r:id="rId14"/>
              </a:rPr>
              <a:t>Atlas školství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hlinkClick r:id="rId11"/>
              </a:rPr>
              <a:t>- Burza škol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68727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1304</TotalTime>
  <Words>308</Words>
  <Application>Microsoft Office PowerPoint</Application>
  <PresentationFormat>Širokoúhlá obrazovka</PresentationFormat>
  <Paragraphs>68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Motiv Office</vt:lpstr>
      <vt:lpstr>Přijímací řízení 2024/2025</vt:lpstr>
      <vt:lpstr>Důležité termíny</vt:lpstr>
      <vt:lpstr>První kolo přijímacího řízení</vt:lpstr>
      <vt:lpstr>Prezentace aplikace PowerPoint</vt:lpstr>
      <vt:lpstr>Maturitní obory</vt:lpstr>
      <vt:lpstr>Výsledky příjímacího řízení</vt:lpstr>
      <vt:lpstr>Druhé kolo přijímacího řízení</vt:lpstr>
      <vt:lpstr>Další kola přijímacího řízení</vt:lpstr>
      <vt:lpstr>Odkazy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Přijímací řízení 2024/2025</dc:title>
  <dc:creator>NBD_9</dc:creator>
  <cp:lastModifiedBy>Andrýsková Eva</cp:lastModifiedBy>
  <cp:revision>24</cp:revision>
  <dcterms:created xsi:type="dcterms:W3CDTF">2023-11-10T06:15:00Z</dcterms:created>
  <dcterms:modified xsi:type="dcterms:W3CDTF">2024-01-21T17:12:57Z</dcterms:modified>
</cp:coreProperties>
</file>