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8" r:id="rId3"/>
    <p:sldId id="267" r:id="rId4"/>
    <p:sldId id="269" r:id="rId5"/>
    <p:sldId id="270" r:id="rId6"/>
    <p:sldId id="271" r:id="rId7"/>
    <p:sldId id="272" r:id="rId8"/>
    <p:sldId id="273" r:id="rId9"/>
    <p:sldId id="274" r:id="rId10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26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D8F380-8416-4E1D-AE1C-73C65C121025}" type="datetimeFigureOut">
              <a:rPr lang="cs-CZ" smtClean="0"/>
              <a:t>17.05.2020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DD2587-8618-429E-9E33-57E70E27ADE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80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DD2587-8618-429E-9E33-57E70E27ADE1}" type="slidenum">
              <a:rPr lang="cs-CZ" smtClean="0"/>
              <a:t>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332971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98FE56-FA30-423B-9490-626ECC802F9E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5E9378-912C-4300-BD9B-24216A5C352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E8B5AE4-E26B-4822-9245-CD6CB5CAE64D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1EF2-FDB2-487A-9EA5-F6873FC333A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6848A9-03F7-4610-A2AC-5F4A349CFF25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788046-FB00-4240-8181-8C27F61E586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159301-D755-43F2-B86C-5B520C0EAD57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22E3A0-D5B6-4480-B23F-2421622502B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43A147-DB88-4C4D-AEC8-CBB82117DC38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DBDF4F-BDAB-439E-AB6F-1AE090A61153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4D4482-5A1D-4B15-B406-A2A4BF6880CC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FDC2ED0-808A-4C7A-ADD9-B165A27729BD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88ADEB-5B38-4E0A-A288-570B6733E3E2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BB5AA02-D673-490B-920A-636B047C4A6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816D60-0982-4FD6-BEA1-520C10CA5679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BEC681-B790-4661-BD35-626A163023B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334806-60DD-46F9-92A9-B46FD83B8BAB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C7E4B3-2CA6-43F1-B548-A9B8395BE5C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F0F18B-5705-4626-A88B-FA849374F64F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8A93B-20CA-48A9-A9BB-F789573C8B0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8D8D9C-0EA6-4D58-8EE3-9F16DC201975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4AC59B-527E-482C-A266-04A68FBC936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styl.</a:t>
            </a:r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8549F60-FC2F-4AC9-9E4F-9C4DD8492D0B}" type="datetimeFigureOut">
              <a:rPr lang="cs-CZ"/>
              <a:pPr>
                <a:defRPr/>
              </a:pPr>
              <a:t>17.05.2020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7B4EBCD7-7538-4E9E-A9F0-FF18C856A27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3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cs-CZ" dirty="0" smtClean="0"/>
              <a:t>Vztlaková síla v plynech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cs-CZ" dirty="0" smtClean="0"/>
              <a:t>7. třída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TextovéPole 1"/>
          <p:cNvSpPr txBox="1">
            <a:spLocks noChangeArrowheads="1"/>
          </p:cNvSpPr>
          <p:nvPr/>
        </p:nvSpPr>
        <p:spPr bwMode="auto">
          <a:xfrm>
            <a:off x="521276" y="824801"/>
            <a:ext cx="7704138" cy="5238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Vztlaková síla působící na těleso v atmosféře Země</a:t>
            </a:r>
          </a:p>
        </p:txBody>
      </p:sp>
      <p:sp>
        <p:nvSpPr>
          <p:cNvPr id="24578" name="TextovéPole 2"/>
          <p:cNvSpPr txBox="1">
            <a:spLocks noChangeArrowheads="1"/>
          </p:cNvSpPr>
          <p:nvPr/>
        </p:nvSpPr>
        <p:spPr bwMode="auto">
          <a:xfrm>
            <a:off x="491540" y="1428845"/>
            <a:ext cx="80645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Na každé těleso v atmosférickém vzduchu působí vztlaková síla. Podle Archimedova zákona platí:</a:t>
            </a:r>
          </a:p>
        </p:txBody>
      </p:sp>
      <p:sp>
        <p:nvSpPr>
          <p:cNvPr id="4" name="TextovéPole 3"/>
          <p:cNvSpPr txBox="1">
            <a:spLocks noChangeArrowheads="1"/>
          </p:cNvSpPr>
          <p:nvPr/>
        </p:nvSpPr>
        <p:spPr bwMode="auto">
          <a:xfrm>
            <a:off x="971600" y="2484326"/>
            <a:ext cx="2089150" cy="522288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Fvz = V.</a:t>
            </a:r>
            <a:r>
              <a:rPr lang="el-GR" sz="2800">
                <a:latin typeface="Calibri" pitchFamily="34" charset="0"/>
              </a:rPr>
              <a:t>ρ</a:t>
            </a:r>
            <a:r>
              <a:rPr lang="cs-CZ" sz="2800">
                <a:latin typeface="Calibri" pitchFamily="34" charset="0"/>
              </a:rPr>
              <a:t>v.g</a:t>
            </a:r>
          </a:p>
        </p:txBody>
      </p:sp>
      <p:sp>
        <p:nvSpPr>
          <p:cNvPr id="24580" name="TextovéPole 4"/>
          <p:cNvSpPr txBox="1">
            <a:spLocks noChangeArrowheads="1"/>
          </p:cNvSpPr>
          <p:nvPr/>
        </p:nvSpPr>
        <p:spPr bwMode="auto">
          <a:xfrm>
            <a:off x="755576" y="3065208"/>
            <a:ext cx="6840538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kde V je objem tělesa a </a:t>
            </a:r>
            <a:r>
              <a:rPr lang="el-GR" sz="2800" dirty="0">
                <a:latin typeface="Calibri" pitchFamily="34" charset="0"/>
              </a:rPr>
              <a:t>ρ</a:t>
            </a:r>
            <a:r>
              <a:rPr lang="cs-CZ" sz="2800" dirty="0">
                <a:latin typeface="Calibri" pitchFamily="34" charset="0"/>
              </a:rPr>
              <a:t>v je hustota vzduchu.</a:t>
            </a:r>
          </a:p>
        </p:txBody>
      </p:sp>
      <p:sp>
        <p:nvSpPr>
          <p:cNvPr id="24581" name="TextovéPole 5"/>
          <p:cNvSpPr txBox="1">
            <a:spLocks noChangeArrowheads="1"/>
          </p:cNvSpPr>
          <p:nvPr/>
        </p:nvSpPr>
        <p:spPr bwMode="auto">
          <a:xfrm>
            <a:off x="454819" y="3688890"/>
            <a:ext cx="7632700" cy="1385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Je-li vztlaková síla ve vzduchu větší než gravitační síla, směřuje výslednice těchto sil vzhůru a těleso ve vzduchu stoupá. </a:t>
            </a:r>
          </a:p>
        </p:txBody>
      </p:sp>
      <p:sp>
        <p:nvSpPr>
          <p:cNvPr id="24582" name="TextovéPole 6"/>
          <p:cNvSpPr txBox="1">
            <a:spLocks noChangeArrowheads="1"/>
          </p:cNvSpPr>
          <p:nvPr/>
        </p:nvSpPr>
        <p:spPr bwMode="auto">
          <a:xfrm>
            <a:off x="5220072" y="4995412"/>
            <a:ext cx="2160587" cy="523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 dirty="0">
                <a:latin typeface="Calibri" pitchFamily="34" charset="0"/>
              </a:rPr>
              <a:t>F = </a:t>
            </a:r>
            <a:r>
              <a:rPr lang="cs-CZ" sz="2800" dirty="0" err="1">
                <a:latin typeface="Calibri" pitchFamily="34" charset="0"/>
              </a:rPr>
              <a:t>Fvz</a:t>
            </a:r>
            <a:r>
              <a:rPr lang="cs-CZ" sz="2800" dirty="0">
                <a:latin typeface="Calibri" pitchFamily="34" charset="0"/>
              </a:rPr>
              <a:t> - </a:t>
            </a:r>
            <a:r>
              <a:rPr lang="cs-CZ" sz="2800" dirty="0" err="1">
                <a:latin typeface="Calibri" pitchFamily="34" charset="0"/>
              </a:rPr>
              <a:t>Fg</a:t>
            </a:r>
            <a:endParaRPr lang="cs-CZ" sz="2800" dirty="0">
              <a:latin typeface="Calibri" pitchFamily="34" charset="0"/>
            </a:endParaRPr>
          </a:p>
        </p:txBody>
      </p:sp>
      <p:sp>
        <p:nvSpPr>
          <p:cNvPr id="2" name="TextovéPole 1"/>
          <p:cNvSpPr txBox="1"/>
          <p:nvPr/>
        </p:nvSpPr>
        <p:spPr>
          <a:xfrm>
            <a:off x="389173" y="5678822"/>
            <a:ext cx="8365653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800" dirty="0" smtClean="0"/>
              <a:t>Vztlaková síla se zvětší, pokud se zvětší</a:t>
            </a:r>
          </a:p>
          <a:p>
            <a:r>
              <a:rPr lang="cs-CZ" sz="2800" dirty="0" smtClean="0"/>
              <a:t>objem tělesa.</a:t>
            </a:r>
            <a:endParaRPr lang="cs-CZ" sz="28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683568" y="65832"/>
            <a:ext cx="192392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>
                <a:solidFill>
                  <a:srgbClr val="C00000"/>
                </a:solidFill>
              </a:rPr>
              <a:t>Zopakuj si:</a:t>
            </a:r>
            <a:endParaRPr lang="cs-CZ" sz="28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1" name="Picture 2" descr="https://upload.wikimedia.org/wikipedia/commons/thumb/c/c3/Horkovzdu%C5%A1n%C3%BD_balon.jpg/220px-Horkovzdu%C5%A1n%C3%BD_balon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16013" y="404813"/>
            <a:ext cx="4081462" cy="6029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5602" name="TextovéPole 2"/>
          <p:cNvSpPr txBox="1">
            <a:spLocks noChangeArrowheads="1"/>
          </p:cNvSpPr>
          <p:nvPr/>
        </p:nvSpPr>
        <p:spPr bwMode="auto">
          <a:xfrm>
            <a:off x="5795963" y="620713"/>
            <a:ext cx="1189037" cy="523875"/>
          </a:xfrm>
          <a:prstGeom prst="rect">
            <a:avLst/>
          </a:prstGeom>
          <a:solidFill>
            <a:srgbClr val="FFC000"/>
          </a:solidFill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cs-CZ" sz="2800">
                <a:latin typeface="Calibri" pitchFamily="34" charset="0"/>
              </a:rPr>
              <a:t>Balon</a:t>
            </a:r>
          </a:p>
        </p:txBody>
      </p:sp>
      <p:sp>
        <p:nvSpPr>
          <p:cNvPr id="4" name="TextovéPole 3"/>
          <p:cNvSpPr txBox="1"/>
          <p:nvPr/>
        </p:nvSpPr>
        <p:spPr>
          <a:xfrm>
            <a:off x="5508625" y="1484313"/>
            <a:ext cx="3455988" cy="35401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Balon se plní plynem, který má menší hustotu než </a:t>
            </a:r>
            <a:r>
              <a:rPr lang="cs-CZ" sz="2800" dirty="0" smtClean="0">
                <a:latin typeface="+mn-lt"/>
              </a:rPr>
              <a:t>atmosférický </a:t>
            </a:r>
            <a:r>
              <a:rPr lang="cs-CZ" sz="2800" dirty="0">
                <a:latin typeface="+mn-lt"/>
              </a:rPr>
              <a:t>vzduch.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cs-CZ" sz="2800" dirty="0">
                <a:latin typeface="+mn-lt"/>
              </a:rPr>
              <a:t>Např.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horký vzduch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vodík</a:t>
            </a:r>
          </a:p>
          <a:p>
            <a:pPr marL="457200" indent="-457200" fontAlgn="auto">
              <a:spcBef>
                <a:spcPts val="0"/>
              </a:spcBef>
              <a:spcAft>
                <a:spcPts val="0"/>
              </a:spcAft>
              <a:buFontTx/>
              <a:buChar char="-"/>
              <a:defRPr/>
            </a:pPr>
            <a:r>
              <a:rPr lang="cs-CZ" sz="2800" dirty="0">
                <a:latin typeface="+mn-lt"/>
              </a:rPr>
              <a:t>helium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539552" y="404664"/>
            <a:ext cx="84249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800" dirty="0"/>
              <a:t>1783 - bratři </a:t>
            </a:r>
            <a:r>
              <a:rPr lang="cs-CZ" sz="2800" dirty="0" err="1"/>
              <a:t>Montgolfierové</a:t>
            </a:r>
            <a:r>
              <a:rPr lang="cs-CZ" sz="2800" dirty="0"/>
              <a:t> </a:t>
            </a:r>
            <a:r>
              <a:rPr lang="cs-CZ" sz="2800" dirty="0" smtClean="0"/>
              <a:t>– vypustili první </a:t>
            </a:r>
            <a:r>
              <a:rPr lang="cs-CZ" sz="2800" dirty="0"/>
              <a:t>balon plněný horkým vzduchem - Paříž – do výšky 100 m </a:t>
            </a:r>
          </a:p>
        </p:txBody>
      </p:sp>
      <p:pic>
        <p:nvPicPr>
          <p:cNvPr id="1026" name="Picture 2" descr="Bratři Montgolfierové vypustili balon naplněný horkým vzduchem ..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0072" y="1556792"/>
            <a:ext cx="8263235" cy="46498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435346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49694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Letadla využívají k letu </a:t>
            </a:r>
            <a:r>
              <a:rPr lang="cs-CZ" sz="2400" b="1" dirty="0" smtClean="0"/>
              <a:t>aerodynamický vztlak</a:t>
            </a:r>
            <a:r>
              <a:rPr lang="cs-CZ" sz="2400" dirty="0" smtClean="0"/>
              <a:t>, který vzniká nestejnoměrným prouděním vzduchu nad i pod křídly.</a:t>
            </a:r>
          </a:p>
          <a:p>
            <a:r>
              <a:rPr lang="cs-CZ" sz="2400" dirty="0" smtClean="0"/>
              <a:t>Aby letadlo mohlo vzlétnout, vztlaková síla musí překonat sílu tíhovou. K tomu dochází při rychlosti minimálně 200 km/h.</a:t>
            </a:r>
            <a:endParaRPr lang="cs-CZ" sz="2400" dirty="0"/>
          </a:p>
        </p:txBody>
      </p:sp>
      <p:pic>
        <p:nvPicPr>
          <p:cNvPr id="2050" name="Picture 2" descr="Letadlo aerolinek Smartwings sjelo při startu v Moskvě z ranveje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15112" y="2060848"/>
            <a:ext cx="6457791" cy="43087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457101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Obrázek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2352075"/>
            <a:ext cx="2736304" cy="4271674"/>
          </a:xfrm>
          <a:prstGeom prst="rect">
            <a:avLst/>
          </a:prstGeom>
        </p:spPr>
      </p:pic>
      <p:pic>
        <p:nvPicPr>
          <p:cNvPr id="3076" name="Picture 4" descr="Pokusy z fyziky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4482908"/>
            <a:ext cx="2880320" cy="216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ovéPole 3"/>
          <p:cNvSpPr txBox="1"/>
          <p:nvPr/>
        </p:nvSpPr>
        <p:spPr>
          <a:xfrm>
            <a:off x="323528" y="260648"/>
            <a:ext cx="8712968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b="1" dirty="0" smtClean="0">
                <a:solidFill>
                  <a:srgbClr val="C00000"/>
                </a:solidFill>
              </a:rPr>
              <a:t>Vyzkoušej:</a:t>
            </a:r>
            <a:r>
              <a:rPr lang="cs-CZ" dirty="0" smtClean="0">
                <a:solidFill>
                  <a:srgbClr val="C00000"/>
                </a:solidFill>
              </a:rPr>
              <a:t> </a:t>
            </a:r>
          </a:p>
          <a:p>
            <a:r>
              <a:rPr lang="cs-CZ" dirty="0" smtClean="0"/>
              <a:t>Podrž dva listy papíru ve svislé poloze ve vzdálenosti asi 5 cm od sebe a silně a dlouze foukni. Co se stane?</a:t>
            </a:r>
          </a:p>
          <a:p>
            <a:r>
              <a:rPr lang="cs-CZ" dirty="0" smtClean="0"/>
              <a:t>Listy se k sobě přiblíží a nebo oddálí? Zkus si odpovědět, odpověď se dozvíš příště.</a:t>
            </a:r>
          </a:p>
          <a:p>
            <a:endParaRPr lang="cs-CZ" dirty="0"/>
          </a:p>
          <a:p>
            <a:r>
              <a:rPr lang="cs-CZ" dirty="0" smtClean="0"/>
              <a:t>Podle fotografie si vyzkoušej levitaci pingpongového míčku v proudu vzduchu</a:t>
            </a:r>
          </a:p>
          <a:p>
            <a:r>
              <a:rPr lang="cs-CZ" dirty="0" smtClean="0"/>
              <a:t>z vysoušeče vlasů.</a:t>
            </a:r>
            <a:endParaRPr lang="cs-CZ" dirty="0"/>
          </a:p>
        </p:txBody>
      </p:sp>
      <p:pic>
        <p:nvPicPr>
          <p:cNvPr id="3078" name="Picture 6" descr="Pokusy z fyzik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2331118"/>
            <a:ext cx="2727899" cy="20459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852945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332656"/>
            <a:ext cx="864096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b="1" dirty="0" smtClean="0"/>
              <a:t>Pro plyny platí i Pascalův zákon</a:t>
            </a:r>
            <a:r>
              <a:rPr lang="cs-CZ" sz="2400" dirty="0" smtClean="0"/>
              <a:t>.</a:t>
            </a:r>
          </a:p>
          <a:p>
            <a:r>
              <a:rPr lang="cs-CZ" sz="2400" dirty="0" smtClean="0"/>
              <a:t>Působíme-li na plyn v uzavřené nádobě vnější tlakovou silou, </a:t>
            </a:r>
          </a:p>
          <a:p>
            <a:r>
              <a:rPr lang="cs-CZ" sz="2400" dirty="0" smtClean="0"/>
              <a:t>vyvoláme ve všech místech v plynu stejné zvýšení tlaku.</a:t>
            </a:r>
            <a:endParaRPr lang="cs-CZ" sz="2400" dirty="0"/>
          </a:p>
        </p:txBody>
      </p:sp>
      <p:sp>
        <p:nvSpPr>
          <p:cNvPr id="3" name="TextovéPole 2"/>
          <p:cNvSpPr txBox="1"/>
          <p:nvPr/>
        </p:nvSpPr>
        <p:spPr>
          <a:xfrm>
            <a:off x="575556" y="5110760"/>
            <a:ext cx="799288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400" dirty="0" smtClean="0"/>
              <a:t>Balonek částečně nafouknutý přitlačíme rukou na stůl. Zjistíme, že balónek se vyboulí všemi směry. Stlačený vzduch uvnitř balónku působí tlakem na všechny </a:t>
            </a:r>
            <a:r>
              <a:rPr lang="cs-CZ" sz="2400" dirty="0" smtClean="0"/>
              <a:t>strany </a:t>
            </a:r>
            <a:r>
              <a:rPr lang="cs-CZ" sz="2400" dirty="0" smtClean="0"/>
              <a:t>a ty se doformují.</a:t>
            </a:r>
            <a:endParaRPr lang="cs-CZ" sz="2400" dirty="0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0" y="1969802"/>
            <a:ext cx="3599892" cy="2699919"/>
          </a:xfrm>
          <a:prstGeom prst="rect">
            <a:avLst/>
          </a:prstGeom>
        </p:spPr>
      </p:pic>
      <p:pic>
        <p:nvPicPr>
          <p:cNvPr id="5" name="Obrázek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568" y="1969802"/>
            <a:ext cx="3594885" cy="26961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0181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95536" y="188640"/>
            <a:ext cx="864096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Platnosti Pascalova zákona pro plyny se využívá </a:t>
            </a:r>
            <a:r>
              <a:rPr lang="cs-CZ" b="1" dirty="0" smtClean="0"/>
              <a:t>v pneumatických zařízeních</a:t>
            </a:r>
            <a:r>
              <a:rPr lang="cs-CZ" dirty="0" smtClean="0"/>
              <a:t>. Některá zařízení také využívají rozdílu mezi tlakem plynu a tlakem atmosférickým (přetlak a podtlak).</a:t>
            </a:r>
            <a:endParaRPr lang="cs-CZ" dirty="0"/>
          </a:p>
        </p:txBody>
      </p:sp>
      <p:pic>
        <p:nvPicPr>
          <p:cNvPr id="5122" name="Picture 2" descr="Samočinná tlaková brzda – Wikipedie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8484" y="1241383"/>
            <a:ext cx="3065404" cy="20482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ovéPole 2"/>
          <p:cNvSpPr txBox="1"/>
          <p:nvPr/>
        </p:nvSpPr>
        <p:spPr>
          <a:xfrm>
            <a:off x="498484" y="3419043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pneumatické brzdy ve vlaku</a:t>
            </a:r>
            <a:endParaRPr lang="cs-CZ" dirty="0"/>
          </a:p>
        </p:txBody>
      </p:sp>
      <p:pic>
        <p:nvPicPr>
          <p:cNvPr id="5" name="Obrázek 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01098" y="1005628"/>
            <a:ext cx="3240360" cy="2427143"/>
          </a:xfrm>
          <a:prstGeom prst="rect">
            <a:avLst/>
          </a:prstGeom>
        </p:spPr>
      </p:pic>
      <p:sp>
        <p:nvSpPr>
          <p:cNvPr id="6" name="TextovéPole 5"/>
          <p:cNvSpPr txBox="1"/>
          <p:nvPr/>
        </p:nvSpPr>
        <p:spPr>
          <a:xfrm>
            <a:off x="4601098" y="3603709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/>
              <a:t>s</a:t>
            </a:r>
            <a:r>
              <a:rPr lang="cs-CZ" dirty="0" smtClean="0"/>
              <a:t>ystém otevírání dveří v autobuse</a:t>
            </a:r>
            <a:endParaRPr lang="cs-CZ" dirty="0"/>
          </a:p>
        </p:txBody>
      </p:sp>
      <p:pic>
        <p:nvPicPr>
          <p:cNvPr id="5126" name="Picture 6" descr="Asist AE1K80DN Pneumatické vrtací kladivo - Parametry | MALL.CZ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3757" y="4057983"/>
            <a:ext cx="3777629" cy="211547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28" name="Picture 8" descr="Pneumatické kladivo – Wikipedie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52120" y="4249759"/>
            <a:ext cx="2409641" cy="18072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2771800" y="6290514"/>
            <a:ext cx="38884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pneumatické kladivo - sbíječka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027779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323528" y="188640"/>
            <a:ext cx="8352928" cy="64633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dirty="0" smtClean="0"/>
              <a:t>Procvičování</a:t>
            </a:r>
          </a:p>
          <a:p>
            <a:r>
              <a:rPr lang="cs-CZ" dirty="0" smtClean="0"/>
              <a:t>Pracovní sešit str. 42</a:t>
            </a:r>
          </a:p>
          <a:p>
            <a:endParaRPr lang="cs-CZ" dirty="0"/>
          </a:p>
          <a:p>
            <a:r>
              <a:rPr lang="cs-CZ" dirty="0" err="1" smtClean="0"/>
              <a:t>cv</a:t>
            </a:r>
            <a:r>
              <a:rPr lang="cs-CZ" dirty="0" smtClean="0"/>
              <a:t>. 1 Přečti si zadání a jen opiš: </a:t>
            </a:r>
          </a:p>
          <a:p>
            <a:endParaRPr lang="cs-CZ" dirty="0"/>
          </a:p>
          <a:p>
            <a:r>
              <a:rPr lang="cs-CZ" dirty="0" smtClean="0"/>
              <a:t>Při nadechnutí:                                          Při vydechnutí:</a:t>
            </a:r>
          </a:p>
          <a:p>
            <a:r>
              <a:rPr lang="cs-CZ" dirty="0" smtClean="0"/>
              <a:t>V = m : </a:t>
            </a:r>
            <a:r>
              <a:rPr lang="el-GR" dirty="0" smtClean="0"/>
              <a:t>ρ</a:t>
            </a:r>
            <a:r>
              <a:rPr lang="cs-CZ" dirty="0" smtClean="0"/>
              <a:t> = 69,2 : 945 = 0,073 m³             </a:t>
            </a:r>
            <a:r>
              <a:rPr lang="cs-CZ" dirty="0"/>
              <a:t>V = m : </a:t>
            </a:r>
            <a:r>
              <a:rPr lang="el-GR" dirty="0"/>
              <a:t>ρ</a:t>
            </a:r>
            <a:r>
              <a:rPr lang="cs-CZ" dirty="0"/>
              <a:t> = 69,2 : </a:t>
            </a:r>
            <a:r>
              <a:rPr lang="cs-CZ" dirty="0" smtClean="0"/>
              <a:t>1 025 </a:t>
            </a:r>
            <a:r>
              <a:rPr lang="cs-CZ" dirty="0"/>
              <a:t>= </a:t>
            </a:r>
            <a:r>
              <a:rPr lang="cs-CZ" dirty="0" smtClean="0"/>
              <a:t>0,068 </a:t>
            </a:r>
            <a:r>
              <a:rPr lang="cs-CZ" dirty="0"/>
              <a:t>m³              </a:t>
            </a:r>
            <a:endParaRPr lang="cs-CZ" dirty="0" smtClean="0"/>
          </a:p>
          <a:p>
            <a:r>
              <a:rPr lang="cs-CZ" dirty="0" err="1" smtClean="0"/>
              <a:t>Fvz</a:t>
            </a:r>
            <a:r>
              <a:rPr lang="cs-CZ" dirty="0" smtClean="0"/>
              <a:t> = V . </a:t>
            </a:r>
            <a:r>
              <a:rPr lang="el-GR" dirty="0" smtClean="0"/>
              <a:t>ρ</a:t>
            </a:r>
            <a:r>
              <a:rPr lang="cs-CZ" dirty="0" err="1" smtClean="0"/>
              <a:t>vz</a:t>
            </a:r>
            <a:r>
              <a:rPr lang="cs-CZ" dirty="0" smtClean="0"/>
              <a:t> . g = 0,073 1,29 . 10            </a:t>
            </a:r>
            <a:r>
              <a:rPr lang="cs-CZ" dirty="0" err="1"/>
              <a:t>Fvz</a:t>
            </a:r>
            <a:r>
              <a:rPr lang="cs-CZ" dirty="0"/>
              <a:t> = V . </a:t>
            </a:r>
            <a:r>
              <a:rPr lang="el-GR" dirty="0"/>
              <a:t>ρ</a:t>
            </a:r>
            <a:r>
              <a:rPr lang="cs-CZ" dirty="0" err="1"/>
              <a:t>vz</a:t>
            </a:r>
            <a:r>
              <a:rPr lang="cs-CZ" dirty="0"/>
              <a:t> . g = </a:t>
            </a:r>
            <a:r>
              <a:rPr lang="cs-CZ" dirty="0" smtClean="0"/>
              <a:t>0,068 </a:t>
            </a:r>
            <a:r>
              <a:rPr lang="cs-CZ" dirty="0"/>
              <a:t>1,29 . </a:t>
            </a:r>
            <a:r>
              <a:rPr lang="cs-CZ" dirty="0" smtClean="0"/>
              <a:t>10</a:t>
            </a:r>
          </a:p>
          <a:p>
            <a:r>
              <a:rPr lang="cs-CZ" dirty="0" err="1" smtClean="0"/>
              <a:t>Fvz</a:t>
            </a:r>
            <a:r>
              <a:rPr lang="cs-CZ" dirty="0" smtClean="0"/>
              <a:t> = 0,9417 N                                          </a:t>
            </a:r>
            <a:r>
              <a:rPr lang="cs-CZ" dirty="0" err="1" smtClean="0"/>
              <a:t>Fvz</a:t>
            </a:r>
            <a:r>
              <a:rPr lang="cs-CZ" dirty="0" smtClean="0"/>
              <a:t> = 0,8772 N</a:t>
            </a:r>
          </a:p>
          <a:p>
            <a:endParaRPr lang="cs-CZ" dirty="0" smtClean="0"/>
          </a:p>
          <a:p>
            <a:r>
              <a:rPr lang="cs-CZ" dirty="0" smtClean="0"/>
              <a:t>Vysvětlení:</a:t>
            </a:r>
          </a:p>
          <a:p>
            <a:r>
              <a:rPr lang="cs-CZ" dirty="0" smtClean="0"/>
              <a:t>Hustota vzduchu je významně menší než hustota svalové tkáně, kostí, orgánů atd., proto se se průměr hustoty při nadechnutí výrazně zmenší.</a:t>
            </a:r>
          </a:p>
          <a:p>
            <a:endParaRPr lang="cs-CZ" dirty="0"/>
          </a:p>
          <a:p>
            <a:r>
              <a:rPr lang="cs-CZ" dirty="0" err="1" smtClean="0"/>
              <a:t>cv</a:t>
            </a:r>
            <a:r>
              <a:rPr lang="cs-CZ" dirty="0" smtClean="0"/>
              <a:t>. 2 Opiš do tabulky: vzduch při teplotě 10°C            1,25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vzduch při </a:t>
            </a:r>
            <a:r>
              <a:rPr lang="cs-CZ" dirty="0"/>
              <a:t>teplotě </a:t>
            </a:r>
            <a:r>
              <a:rPr lang="cs-CZ" dirty="0" smtClean="0"/>
              <a:t>60°C            1,06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                 vodík                                         0,089</a:t>
            </a:r>
            <a:endParaRPr lang="cs-CZ" dirty="0"/>
          </a:p>
          <a:p>
            <a:r>
              <a:rPr lang="cs-CZ" dirty="0" smtClean="0"/>
              <a:t>                                   helium                                       0,179</a:t>
            </a:r>
          </a:p>
          <a:p>
            <a:r>
              <a:rPr lang="cs-CZ" dirty="0" smtClean="0"/>
              <a:t>Vysvětlení: </a:t>
            </a:r>
            <a:r>
              <a:rPr lang="cs-CZ" dirty="0" smtClean="0">
                <a:solidFill>
                  <a:srgbClr val="C00000"/>
                </a:solidFill>
              </a:rPr>
              <a:t>pokus se sám vysvětlit</a:t>
            </a:r>
          </a:p>
          <a:p>
            <a:endParaRPr lang="cs-CZ" dirty="0">
              <a:solidFill>
                <a:srgbClr val="C00000"/>
              </a:solidFill>
            </a:endParaRPr>
          </a:p>
          <a:p>
            <a:r>
              <a:rPr lang="cs-CZ" dirty="0" err="1" smtClean="0"/>
              <a:t>cv</a:t>
            </a:r>
            <a:r>
              <a:rPr lang="cs-CZ" dirty="0" smtClean="0"/>
              <a:t>. 3 Opiš: </a:t>
            </a:r>
            <a:r>
              <a:rPr lang="cs-CZ" dirty="0" err="1" smtClean="0"/>
              <a:t>Fg</a:t>
            </a:r>
            <a:r>
              <a:rPr lang="cs-CZ" dirty="0" smtClean="0"/>
              <a:t> = 400 N</a:t>
            </a:r>
          </a:p>
          <a:p>
            <a:r>
              <a:rPr lang="cs-CZ" dirty="0"/>
              <a:t> </a:t>
            </a:r>
            <a:r>
              <a:rPr lang="cs-CZ" dirty="0" smtClean="0"/>
              <a:t>                 V = 223,5 m³ = 223 500 dm³             223 500 : 7 = dopočítej a                                   </a:t>
            </a:r>
          </a:p>
          <a:p>
            <a:r>
              <a:rPr lang="cs-CZ" dirty="0" smtClean="0"/>
              <a:t>                                                                                                  odpověz.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436588557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524</TotalTime>
  <Words>486</Words>
  <Application>Microsoft Office PowerPoint</Application>
  <PresentationFormat>Předvádění na obrazovce (4:3)</PresentationFormat>
  <Paragraphs>57</Paragraphs>
  <Slides>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2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9</vt:i4>
      </vt:variant>
    </vt:vector>
  </HeadingPairs>
  <TitlesOfParts>
    <vt:vector size="12" baseType="lpstr">
      <vt:lpstr>Arial</vt:lpstr>
      <vt:lpstr>Calibri</vt:lpstr>
      <vt:lpstr>Motiv systému Office</vt:lpstr>
      <vt:lpstr>Vztlaková síla v plynech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Mechanické vlastnosti plynů</dc:title>
  <dc:creator>Uzivatel</dc:creator>
  <cp:lastModifiedBy>Martykánová Jiřina</cp:lastModifiedBy>
  <cp:revision>46</cp:revision>
  <dcterms:created xsi:type="dcterms:W3CDTF">2013-04-07T14:20:33Z</dcterms:created>
  <dcterms:modified xsi:type="dcterms:W3CDTF">2020-05-17T07:11:55Z</dcterms:modified>
</cp:coreProperties>
</file>